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62" r:id="rId1"/>
  </p:sldMasterIdLst>
  <p:notesMasterIdLst>
    <p:notesMasterId r:id="rId18"/>
  </p:notesMasterIdLst>
  <p:sldIdLst>
    <p:sldId id="256" r:id="rId2"/>
    <p:sldId id="260" r:id="rId3"/>
    <p:sldId id="261" r:id="rId4"/>
    <p:sldId id="262" r:id="rId5"/>
    <p:sldId id="264" r:id="rId6"/>
    <p:sldId id="267" r:id="rId7"/>
    <p:sldId id="278" r:id="rId8"/>
    <p:sldId id="297" r:id="rId9"/>
    <p:sldId id="299" r:id="rId10"/>
    <p:sldId id="300" r:id="rId11"/>
    <p:sldId id="298" r:id="rId12"/>
    <p:sldId id="302" r:id="rId13"/>
    <p:sldId id="303" r:id="rId14"/>
    <p:sldId id="301" r:id="rId15"/>
    <p:sldId id="304" r:id="rId16"/>
    <p:sldId id="296"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Georgia" panose="02040502050405020303" pitchFamily="18"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56"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c7840ddab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c7840ddab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2" name="Google Shape;312;g23c7840ddab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C4C0-067E-9026-8E55-9E60D6EEB2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4B66A3-03E7-0D88-3509-24B27A1499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C7BA23-46EB-ADE7-757F-A1BAAB80298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6D48C76-79F2-5C45-7AEA-3B41F07DB4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12E0C5-5FB9-BBCA-5F3A-6398841AB21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31207796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82CD-DF08-6EB5-2A74-EB127BD465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C6B5AF-FAAC-9FDB-7820-23B3296993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58584C-A2A3-630A-824A-F2605DECA22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22D5CE0-BB7C-94A7-4484-3FCADA3287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8C7A7-7A68-D8A7-F382-AE5DAF60DC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16562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6838A-9585-8E76-DB28-C783D94281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2151D4-51B4-6ADB-8AB0-A1F5ACEEF1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4D7428-DE32-0288-4655-37A8670F89A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854A451-F831-DA43-809D-9A99602467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3036AA-6DFF-EA85-AD01-5AB41B34712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41649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5"/>
        <p:cNvGrpSpPr/>
        <p:nvPr/>
      </p:nvGrpSpPr>
      <p:grpSpPr>
        <a:xfrm>
          <a:off x="0" y="0"/>
          <a:ext cx="0" cy="0"/>
          <a:chOff x="0" y="0"/>
          <a:chExt cx="0" cy="0"/>
        </a:xfrm>
      </p:grpSpPr>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37641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4"/>
        <p:cNvGrpSpPr/>
        <p:nvPr/>
      </p:nvGrpSpPr>
      <p:grpSpPr>
        <a:xfrm>
          <a:off x="0" y="0"/>
          <a:ext cx="0" cy="0"/>
          <a:chOff x="0" y="0"/>
          <a:chExt cx="0" cy="0"/>
        </a:xfrm>
      </p:grpSpPr>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67415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8099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7E0A-6448-DC57-FB42-96636D06E4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430FB8-4375-B248-D0EB-8C608B74E1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DC160A-8112-FDF5-2202-38B28A99E3D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56BB403-382E-3FF1-BCC4-02039BCFE8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479101-6662-F087-CAB0-826BE666BD5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84195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846B-B31D-7EA3-3445-4811927D40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62D4DC2-75C4-BF02-A0CE-60FA647782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32FF6-5E4B-D56C-1707-04BB79B5105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82399DF-6ECD-9873-3CB4-8791F42FA2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3A08C3-B0D1-5455-0F1B-B2FA1399BF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15388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CD54C-860E-CFA4-F219-BF484065EB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5E96B8-4352-BF14-0DC0-DE87EFBFB5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24F93B-76C8-2370-6212-F8C8664F7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C13FD23-0B6E-0285-11C2-D9FD2481E856}"/>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ECAF344-1709-61F4-2191-70FBE97A63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4EBBCE-4C79-7021-3167-D979639C99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1085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0EE8-FAF9-CAE8-61D6-9C3E59EF0F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D0508E-3E38-475D-EF1B-F49216913F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0FB067-99AC-269A-3405-F2FAF5126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6CEC93-9788-0137-EA1A-73EA2FF358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299850-359F-05FB-65A6-813F3F499D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4333B1-FA0C-CF79-436F-ACA8244C7399}"/>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CEFFFD24-CA85-04B6-1DB9-740EFCF929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D338255-D81E-2190-4DC0-7A66DE5A4C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24128843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F5D3-41D2-DA3A-7D9B-B46CE0C5E2F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14AE89-D0BA-856F-C1C2-28FD9724DDA2}"/>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7822F10C-8492-8D8A-9963-85E4D36DEE7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C6081C-47F2-5846-BEDA-4E432DEB163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33674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1061EF-E2EB-674C-ED81-7A059B965DC0}"/>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FCBC6F90-56D1-4974-DAB9-7077E7E4765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CC5CB9C-9F2D-24A9-86AF-72B9D39DBD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59892837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CD64-4964-F199-C93F-66A1C8BD37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764C5C3-9776-EC0D-FD01-DC4D316D5B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C20B256-F5C0-6C6C-44A5-BD50ECB52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5FFF7-3D1F-1CF8-0E5D-17A3E77091BE}"/>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70944A6-E66E-A96A-8889-D9D8972B04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7565A4-1F58-4DD2-3837-B4999B2560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7194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B64A8-B9D2-4FD3-07D9-A8D8F159CA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518B7A-A7C9-35F9-FE9F-E73D66EBB5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3ABDF8-F202-DCC5-7755-17686AF7ED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7B978-96E2-DAB0-08F6-6502D8CC0FA0}"/>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40943E29-BABA-A2F3-B857-BE8DF2B395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CAA530-C32F-DA17-56F7-DF60856A9E5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0266855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B59017-B80D-750F-F064-4707580A26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1B771C-0736-309A-9134-C6056F0011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248DB-AC72-4797-7D0A-12958CF8D1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C349E5A6-B19A-DA82-8911-A476E2AC7A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7EF5A2-DA0F-8961-D358-1413CC2BC0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90086108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noobguidance.blogspot.com/2014/06/extend-your-summer-holiday-with.html"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797040" y="947331"/>
            <a:ext cx="10597920" cy="701640"/>
          </a:xfrm>
          <a:prstGeom prst="rect">
            <a:avLst/>
          </a:prstGeom>
          <a:noFill/>
          <a:ln>
            <a:noFill/>
          </a:ln>
        </p:spPr>
        <p:txBody>
          <a:bodyPr spcFirstLastPara="1" wrap="square" lIns="91425" tIns="45675" rIns="91425" bIns="45675" anchor="ctr" anchorCtr="0">
            <a:spAutoFit/>
          </a:bodyPr>
          <a:lstStyle/>
          <a:p>
            <a:pPr marL="0" lvl="0" indent="0" algn="ctr" rtl="0">
              <a:lnSpc>
                <a:spcPct val="90000"/>
              </a:lnSpc>
              <a:spcBef>
                <a:spcPts val="0"/>
              </a:spcBef>
              <a:spcAft>
                <a:spcPts val="0"/>
              </a:spcAft>
              <a:buClr>
                <a:schemeClr val="dk1"/>
              </a:buClr>
              <a:buSzPts val="2300"/>
              <a:buFont typeface="Georgia"/>
              <a:buNone/>
            </a:pPr>
            <a:r>
              <a:rPr lang="en-IN" sz="4400" b="1" dirty="0">
                <a:latin typeface="Times New Roman"/>
                <a:ea typeface="Times New Roman"/>
                <a:cs typeface="Times New Roman"/>
                <a:sym typeface="Times New Roman"/>
              </a:rPr>
              <a:t>Data Analysis Project Report </a:t>
            </a:r>
            <a:endParaRPr sz="4400" b="1" dirty="0">
              <a:latin typeface="Times New Roman"/>
              <a:ea typeface="Times New Roman"/>
              <a:cs typeface="Times New Roman"/>
              <a:sym typeface="Times New Roman"/>
            </a:endParaRPr>
          </a:p>
        </p:txBody>
      </p:sp>
      <p:sp>
        <p:nvSpPr>
          <p:cNvPr id="98" name="Google Shape;98;p2"/>
          <p:cNvSpPr txBox="1"/>
          <p:nvPr/>
        </p:nvSpPr>
        <p:spPr>
          <a:xfrm>
            <a:off x="1839685" y="1992977"/>
            <a:ext cx="8512629" cy="815537"/>
          </a:xfrm>
          <a:prstGeom prst="rect">
            <a:avLst/>
          </a:prstGeom>
          <a:noFill/>
          <a:ln>
            <a:noFill/>
          </a:ln>
        </p:spPr>
        <p:txBody>
          <a:bodyPr spcFirstLastPara="1" wrap="square" lIns="121875" tIns="60925" rIns="121875" bIns="60925" anchor="t" anchorCtr="0">
            <a:spAutoFit/>
          </a:bodyPr>
          <a:lstStyle/>
          <a:p>
            <a:pPr algn="ctr">
              <a:spcBef>
                <a:spcPts val="600"/>
              </a:spcBef>
              <a:tabLst>
                <a:tab pos="1257300" algn="l"/>
              </a:tabLst>
            </a:pPr>
            <a:r>
              <a:rPr lang="en-US" sz="4000" b="1" i="1" u="sng" dirty="0">
                <a:latin typeface="Arial" panose="020B0604020202020204" pitchFamily="34" charset="0"/>
                <a:ea typeface="Arial" panose="020B0604020202020204" pitchFamily="34" charset="0"/>
              </a:rPr>
              <a:t>Hotel and Resort Booking</a:t>
            </a:r>
            <a:endParaRPr lang="en-IN" sz="4000" b="1" i="1" u="sng" dirty="0">
              <a:effectLst/>
              <a:latin typeface="Arial" panose="020B0604020202020204" pitchFamily="34" charset="0"/>
              <a:ea typeface="Arial" panose="020B0604020202020204" pitchFamily="34" charset="0"/>
            </a:endParaRPr>
          </a:p>
        </p:txBody>
      </p:sp>
      <p:pic>
        <p:nvPicPr>
          <p:cNvPr id="3" name="Picture 2">
            <a:extLst>
              <a:ext uri="{FF2B5EF4-FFF2-40B4-BE49-F238E27FC236}">
                <a16:creationId xmlns:a16="http://schemas.microsoft.com/office/drawing/2014/main" id="{F085419F-B3F4-064B-F441-982308E04E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256314" y="3468208"/>
            <a:ext cx="7620000" cy="2857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7220-9CC0-043C-15BD-329D5D288498}"/>
              </a:ext>
            </a:extLst>
          </p:cNvPr>
          <p:cNvSpPr>
            <a:spLocks noGrp="1"/>
          </p:cNvSpPr>
          <p:nvPr>
            <p:ph type="title"/>
          </p:nvPr>
        </p:nvSpPr>
        <p:spPr>
          <a:xfrm>
            <a:off x="653143" y="128467"/>
            <a:ext cx="10515600" cy="1200238"/>
          </a:xfrm>
        </p:spPr>
        <p:txBody>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bar graph shows the months with number of cancelled and confirmed bookings. This can be used to analyze the month with highest and lowest confirmed and cancellation rates. As it can be seen clearly that August has highest confirmed booking and January has highest cancelled bookings.</a:t>
            </a:r>
          </a:p>
        </p:txBody>
      </p:sp>
      <p:pic>
        <p:nvPicPr>
          <p:cNvPr id="4" name="Picture 3">
            <a:extLst>
              <a:ext uri="{FF2B5EF4-FFF2-40B4-BE49-F238E27FC236}">
                <a16:creationId xmlns:a16="http://schemas.microsoft.com/office/drawing/2014/main" id="{23ED456E-BC54-9E1D-0EF9-3504AB5A1D17}"/>
              </a:ext>
            </a:extLst>
          </p:cNvPr>
          <p:cNvPicPr>
            <a:picLocks noChangeAspect="1"/>
          </p:cNvPicPr>
          <p:nvPr/>
        </p:nvPicPr>
        <p:blipFill rotWithShape="1">
          <a:blip r:embed="rId2"/>
          <a:srcRect l="4375" t="10160" r="8482" b="10317"/>
          <a:stretch/>
        </p:blipFill>
        <p:spPr>
          <a:xfrm>
            <a:off x="310243" y="1328705"/>
            <a:ext cx="11571514" cy="5453743"/>
          </a:xfrm>
          <a:prstGeom prst="rect">
            <a:avLst/>
          </a:prstGeom>
        </p:spPr>
      </p:pic>
    </p:spTree>
    <p:extLst>
      <p:ext uri="{BB962C8B-B14F-4D97-AF65-F5344CB8AC3E}">
        <p14:creationId xmlns:p14="http://schemas.microsoft.com/office/powerpoint/2010/main" val="268119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C0853-5C9A-7759-43E5-7EE0A548EFDC}"/>
              </a:ext>
            </a:extLst>
          </p:cNvPr>
          <p:cNvSpPr>
            <a:spLocks noGrp="1"/>
          </p:cNvSpPr>
          <p:nvPr>
            <p:ph type="title"/>
          </p:nvPr>
        </p:nvSpPr>
        <p:spPr>
          <a:xfrm>
            <a:off x="723899" y="304801"/>
            <a:ext cx="10515600" cy="670704"/>
          </a:xfrm>
        </p:spPr>
        <p:txBody>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This bar graph demonstrates that cancellations are most common when prices are high and less when prices are low. Therefore, cost of accommodation is solely responsible for the cancellations.</a:t>
            </a:r>
          </a:p>
        </p:txBody>
      </p:sp>
      <p:pic>
        <p:nvPicPr>
          <p:cNvPr id="4" name="Picture 3">
            <a:extLst>
              <a:ext uri="{FF2B5EF4-FFF2-40B4-BE49-F238E27FC236}">
                <a16:creationId xmlns:a16="http://schemas.microsoft.com/office/drawing/2014/main" id="{AECEA2F2-8FCE-7178-C282-C04D23260984}"/>
              </a:ext>
            </a:extLst>
          </p:cNvPr>
          <p:cNvPicPr>
            <a:picLocks noChangeAspect="1"/>
          </p:cNvPicPr>
          <p:nvPr/>
        </p:nvPicPr>
        <p:blipFill rotWithShape="1">
          <a:blip r:embed="rId2"/>
          <a:srcRect l="5536" t="13175" r="18750" b="11429"/>
          <a:stretch/>
        </p:blipFill>
        <p:spPr>
          <a:xfrm>
            <a:off x="304800" y="1295401"/>
            <a:ext cx="11353799" cy="5562600"/>
          </a:xfrm>
          <a:prstGeom prst="rect">
            <a:avLst/>
          </a:prstGeom>
        </p:spPr>
      </p:pic>
    </p:spTree>
    <p:extLst>
      <p:ext uri="{BB962C8B-B14F-4D97-AF65-F5344CB8AC3E}">
        <p14:creationId xmlns:p14="http://schemas.microsoft.com/office/powerpoint/2010/main" val="2539086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A20D-BEED-A53B-7ABB-99EE7385B382}"/>
              </a:ext>
            </a:extLst>
          </p:cNvPr>
          <p:cNvSpPr>
            <a:spLocks noGrp="1"/>
          </p:cNvSpPr>
          <p:nvPr>
            <p:ph type="title"/>
          </p:nvPr>
        </p:nvSpPr>
        <p:spPr>
          <a:xfrm>
            <a:off x="1001486" y="380678"/>
            <a:ext cx="10515600" cy="369241"/>
          </a:xfrm>
        </p:spPr>
        <p:txBody>
          <a:bodyPr/>
          <a:lstStyle/>
          <a:p>
            <a:pPr marL="457200" indent="-4572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pie graph shows that Portugal is the country with highest cancellation rate.</a:t>
            </a:r>
          </a:p>
        </p:txBody>
      </p:sp>
      <p:pic>
        <p:nvPicPr>
          <p:cNvPr id="4" name="Picture 3">
            <a:extLst>
              <a:ext uri="{FF2B5EF4-FFF2-40B4-BE49-F238E27FC236}">
                <a16:creationId xmlns:a16="http://schemas.microsoft.com/office/drawing/2014/main" id="{9AC7BBFB-758A-4B67-146F-31F402D8024A}"/>
              </a:ext>
            </a:extLst>
          </p:cNvPr>
          <p:cNvPicPr>
            <a:picLocks noChangeAspect="1"/>
          </p:cNvPicPr>
          <p:nvPr/>
        </p:nvPicPr>
        <p:blipFill rotWithShape="1">
          <a:blip r:embed="rId2"/>
          <a:srcRect l="9286" t="23016" r="55804" b="10634"/>
          <a:stretch/>
        </p:blipFill>
        <p:spPr>
          <a:xfrm>
            <a:off x="2258786" y="1141806"/>
            <a:ext cx="6455227" cy="5431178"/>
          </a:xfrm>
          <a:prstGeom prst="rect">
            <a:avLst/>
          </a:prstGeom>
        </p:spPr>
      </p:pic>
    </p:spTree>
    <p:extLst>
      <p:ext uri="{BB962C8B-B14F-4D97-AF65-F5344CB8AC3E}">
        <p14:creationId xmlns:p14="http://schemas.microsoft.com/office/powerpoint/2010/main" val="76232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8CD5-D5AF-A99F-9829-E2618DED4D15}"/>
              </a:ext>
            </a:extLst>
          </p:cNvPr>
          <p:cNvSpPr>
            <a:spLocks noGrp="1"/>
          </p:cNvSpPr>
          <p:nvPr>
            <p:ph type="title"/>
          </p:nvPr>
        </p:nvSpPr>
        <p:spPr>
          <a:xfrm>
            <a:off x="370113" y="-10962"/>
            <a:ext cx="10863944" cy="923239"/>
          </a:xfrm>
        </p:spPr>
        <p:txBody>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Now we are checking the mode of reservations of the cancelled bookings that is from where guests with cancelled bookings are getting there bookings done: Direct or groups , online or offline travel agents??</a:t>
            </a:r>
          </a:p>
        </p:txBody>
      </p:sp>
      <p:pic>
        <p:nvPicPr>
          <p:cNvPr id="6" name="Picture 5">
            <a:extLst>
              <a:ext uri="{FF2B5EF4-FFF2-40B4-BE49-F238E27FC236}">
                <a16:creationId xmlns:a16="http://schemas.microsoft.com/office/drawing/2014/main" id="{DAA6BDF7-4094-26E9-1C2A-B7CA9A135B65}"/>
              </a:ext>
            </a:extLst>
          </p:cNvPr>
          <p:cNvPicPr>
            <a:picLocks noChangeAspect="1"/>
          </p:cNvPicPr>
          <p:nvPr/>
        </p:nvPicPr>
        <p:blipFill rotWithShape="1">
          <a:blip r:embed="rId2"/>
          <a:srcRect l="1250" t="22225" r="63839" b="22697"/>
          <a:stretch/>
        </p:blipFill>
        <p:spPr>
          <a:xfrm>
            <a:off x="370113" y="1094014"/>
            <a:ext cx="9405259" cy="4669971"/>
          </a:xfrm>
          <a:prstGeom prst="rect">
            <a:avLst/>
          </a:prstGeom>
        </p:spPr>
      </p:pic>
      <p:sp>
        <p:nvSpPr>
          <p:cNvPr id="7" name="TextBox 6">
            <a:extLst>
              <a:ext uri="{FF2B5EF4-FFF2-40B4-BE49-F238E27FC236}">
                <a16:creationId xmlns:a16="http://schemas.microsoft.com/office/drawing/2014/main" id="{87C770D5-11CD-6FA9-6BB6-4429B1AFFEB5}"/>
              </a:ext>
            </a:extLst>
          </p:cNvPr>
          <p:cNvSpPr txBox="1"/>
          <p:nvPr/>
        </p:nvSpPr>
        <p:spPr>
          <a:xfrm>
            <a:off x="370113" y="5867400"/>
            <a:ext cx="10863944" cy="646331"/>
          </a:xfrm>
          <a:prstGeom prst="rect">
            <a:avLst/>
          </a:prstGeom>
          <a:noFill/>
        </p:spPr>
        <p:txBody>
          <a:bodyPr wrap="square" rtlCol="0">
            <a:spAutoFit/>
          </a:bodyPr>
          <a:lstStyle/>
          <a:p>
            <a:pPr marL="285750" indent="-285750">
              <a:buFont typeface="Arial" panose="020B0604020202020204" pitchFamily="34" charset="0"/>
              <a:buChar char="•"/>
            </a:pPr>
            <a:r>
              <a:rPr lang="en-IN" dirty="0"/>
              <a:t>We can see that around 46% of cancelled bookings are from clients that come from online travel agents, whereas 27% from groups. Only 4% are those who directly visit hotels and make bookings.</a:t>
            </a:r>
          </a:p>
        </p:txBody>
      </p:sp>
    </p:spTree>
    <p:extLst>
      <p:ext uri="{BB962C8B-B14F-4D97-AF65-F5344CB8AC3E}">
        <p14:creationId xmlns:p14="http://schemas.microsoft.com/office/powerpoint/2010/main" val="9322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16FF-B0E0-3C9B-821C-B8862E106DCC}"/>
              </a:ext>
            </a:extLst>
          </p:cNvPr>
          <p:cNvSpPr>
            <a:spLocks noGrp="1"/>
          </p:cNvSpPr>
          <p:nvPr>
            <p:ph type="title"/>
          </p:nvPr>
        </p:nvSpPr>
        <p:spPr>
          <a:xfrm>
            <a:off x="386441" y="304800"/>
            <a:ext cx="11555187" cy="1172437"/>
          </a:xfrm>
        </p:spPr>
        <p:txBody>
          <a:bodyPr/>
          <a:lstStyle/>
          <a:p>
            <a:pPr marL="342900" indent="-342900">
              <a:buFont typeface="Arial" panose="020B0604020202020204" pitchFamily="34" charset="0"/>
              <a:buChar char="•"/>
            </a:pPr>
            <a:r>
              <a:rPr lang="en-IN" sz="2000" dirty="0"/>
              <a:t>As seen in the graph, reservations are cancelled when the average daily rate is higher than when it is not cancelled.</a:t>
            </a:r>
            <a:br>
              <a:rPr lang="en-IN" sz="2000" dirty="0"/>
            </a:br>
            <a:r>
              <a:rPr lang="en-IN" sz="2000" dirty="0"/>
              <a:t>Hence, all the above analysis clearly shows that the </a:t>
            </a:r>
            <a:r>
              <a:rPr lang="en-IN" sz="2000" b="1" i="1" dirty="0"/>
              <a:t>higher price leads to higher cancellations</a:t>
            </a:r>
            <a:r>
              <a:rPr lang="en-IN" sz="2000" dirty="0"/>
              <a:t>.</a:t>
            </a:r>
            <a:br>
              <a:rPr lang="en-IN" sz="2000" dirty="0"/>
            </a:br>
            <a:r>
              <a:rPr lang="en-IN" sz="2000" dirty="0"/>
              <a:t> </a:t>
            </a:r>
          </a:p>
        </p:txBody>
      </p:sp>
      <p:pic>
        <p:nvPicPr>
          <p:cNvPr id="4" name="Picture 3">
            <a:extLst>
              <a:ext uri="{FF2B5EF4-FFF2-40B4-BE49-F238E27FC236}">
                <a16:creationId xmlns:a16="http://schemas.microsoft.com/office/drawing/2014/main" id="{16F81D48-0748-0A0E-F230-BB28443DC1EC}"/>
              </a:ext>
            </a:extLst>
          </p:cNvPr>
          <p:cNvPicPr>
            <a:picLocks noChangeAspect="1"/>
          </p:cNvPicPr>
          <p:nvPr/>
        </p:nvPicPr>
        <p:blipFill rotWithShape="1">
          <a:blip r:embed="rId2"/>
          <a:srcRect l="4286" t="36033" r="2053" b="7618"/>
          <a:stretch/>
        </p:blipFill>
        <p:spPr>
          <a:xfrm>
            <a:off x="386444" y="1304297"/>
            <a:ext cx="11419115" cy="5421087"/>
          </a:xfrm>
          <a:prstGeom prst="rect">
            <a:avLst/>
          </a:prstGeom>
        </p:spPr>
      </p:pic>
    </p:spTree>
    <p:extLst>
      <p:ext uri="{BB962C8B-B14F-4D97-AF65-F5344CB8AC3E}">
        <p14:creationId xmlns:p14="http://schemas.microsoft.com/office/powerpoint/2010/main" val="3689434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240D-3D7F-733C-60B4-B14AAECC30BD}"/>
              </a:ext>
            </a:extLst>
          </p:cNvPr>
          <p:cNvSpPr>
            <a:spLocks noGrp="1"/>
          </p:cNvSpPr>
          <p:nvPr>
            <p:ph type="title"/>
          </p:nvPr>
        </p:nvSpPr>
        <p:spPr>
          <a:xfrm>
            <a:off x="272143" y="103868"/>
            <a:ext cx="10515600" cy="1325563"/>
          </a:xfrm>
        </p:spPr>
        <p:txBody>
          <a:bodyPr/>
          <a:lstStyle/>
          <a:p>
            <a:pPr algn="ctr"/>
            <a:r>
              <a:rPr lang="en-US" b="1" u="sng" dirty="0">
                <a:latin typeface="Times New Roman" panose="02020603050405020304" pitchFamily="18" charset="0"/>
                <a:cs typeface="Times New Roman" panose="02020603050405020304" pitchFamily="18" charset="0"/>
              </a:rPr>
              <a:t>Suggestions</a:t>
            </a: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3C2EC7-BB8F-C551-826C-8DA861980323}"/>
              </a:ext>
            </a:extLst>
          </p:cNvPr>
          <p:cNvSpPr>
            <a:spLocks noGrp="1"/>
          </p:cNvSpPr>
          <p:nvPr>
            <p:ph idx="1"/>
          </p:nvPr>
        </p:nvSpPr>
        <p:spPr>
          <a:xfrm>
            <a:off x="838200" y="1465491"/>
            <a:ext cx="10515600" cy="4351338"/>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Cancellation rates increases with price. In order to minimize cancellation rates, hotels should wok on their pricing strategies and try to lower the rates for specific hotels based on locations. They can also provide some discounts.</a:t>
            </a:r>
          </a:p>
          <a:p>
            <a:r>
              <a:rPr lang="en-US" dirty="0">
                <a:latin typeface="Times New Roman" panose="02020603050405020304" pitchFamily="18" charset="0"/>
                <a:cs typeface="Times New Roman" panose="02020603050405020304" pitchFamily="18" charset="0"/>
              </a:rPr>
              <a:t>As the ratio of cancellation of city hotels is higher than resort hotels, so they should provide reasonable discounts on their rooms in weekends and holidays.</a:t>
            </a:r>
          </a:p>
          <a:p>
            <a:r>
              <a:rPr lang="en-US" dirty="0">
                <a:latin typeface="Times New Roman" panose="02020603050405020304" pitchFamily="18" charset="0"/>
                <a:cs typeface="Times New Roman" panose="02020603050405020304" pitchFamily="18" charset="0"/>
              </a:rPr>
              <a:t>Since, cancellation is highest in January, so hotels can do some marketing and campaigns during that month to increase their revenue.</a:t>
            </a:r>
          </a:p>
          <a:p>
            <a:r>
              <a:rPr lang="en-US" dirty="0">
                <a:latin typeface="Times New Roman" panose="02020603050405020304" pitchFamily="18" charset="0"/>
                <a:cs typeface="Times New Roman" panose="02020603050405020304" pitchFamily="18" charset="0"/>
              </a:rPr>
              <a:t>Hotels can also increase their quality and services to reduce cancellation mainly in Portugal.</a:t>
            </a:r>
          </a:p>
          <a:p>
            <a:endParaRPr lang="en-IN" dirty="0"/>
          </a:p>
        </p:txBody>
      </p:sp>
    </p:spTree>
    <p:extLst>
      <p:ext uri="{BB962C8B-B14F-4D97-AF65-F5344CB8AC3E}">
        <p14:creationId xmlns:p14="http://schemas.microsoft.com/office/powerpoint/2010/main" val="4179416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3">
            <a:alphaModFix/>
          </a:blip>
          <a:srcRect/>
          <a:stretch/>
        </p:blipFill>
        <p:spPr>
          <a:xfrm>
            <a:off x="3110415" y="272435"/>
            <a:ext cx="5971172" cy="59711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261247" y="352024"/>
            <a:ext cx="10515600" cy="590840"/>
          </a:xfrm>
          <a:prstGeom prst="rect">
            <a:avLst/>
          </a:prstGeom>
          <a:noFill/>
          <a:ln>
            <a:noFill/>
          </a:ln>
        </p:spPr>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3000"/>
              <a:buFont typeface="Georgia"/>
              <a:buNone/>
            </a:pPr>
            <a:r>
              <a:rPr lang="en-US" sz="3600" b="1" u="sng" dirty="0">
                <a:latin typeface="Times New Roman"/>
                <a:ea typeface="Times New Roman"/>
                <a:cs typeface="Times New Roman"/>
                <a:sym typeface="Times New Roman"/>
              </a:rPr>
              <a:t>Contents</a:t>
            </a:r>
            <a:endParaRPr sz="3600" b="1" u="sng" dirty="0">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
        <p:nvSpPr>
          <p:cNvPr id="142" name="Google Shape;142;gf3a8d4be09_2_180"/>
          <p:cNvSpPr txBox="1"/>
          <p:nvPr/>
        </p:nvSpPr>
        <p:spPr>
          <a:xfrm>
            <a:off x="709696" y="1552147"/>
            <a:ext cx="11034000" cy="3730222"/>
          </a:xfrm>
          <a:prstGeom prst="rect">
            <a:avLst/>
          </a:prstGeom>
          <a:noFill/>
          <a:ln>
            <a:noFill/>
          </a:ln>
        </p:spPr>
        <p:txBody>
          <a:bodyPr spcFirstLastPara="1" wrap="square" lIns="91425" tIns="91425" rIns="91425" bIns="91425" anchor="t" anchorCtr="0">
            <a:spAutoFit/>
          </a:bodyPr>
          <a:lstStyle/>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Project overview and scope</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Business problem and objective</a:t>
            </a: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Assumptions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Research Questions</a:t>
            </a: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Hypothesis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Data collection and understanding</a:t>
            </a: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Data Analysis and Findings</a:t>
            </a: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Suggestions</a:t>
            </a:r>
            <a:endParaRPr sz="32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ctr" rtl="0">
              <a:lnSpc>
                <a:spcPct val="90000"/>
              </a:lnSpc>
              <a:spcBef>
                <a:spcPts val="0"/>
              </a:spcBef>
              <a:spcAft>
                <a:spcPts val="0"/>
              </a:spcAft>
              <a:buClr>
                <a:schemeClr val="dk1"/>
              </a:buClr>
              <a:buSzPts val="3000"/>
              <a:buFont typeface="Georgia"/>
              <a:buNone/>
            </a:pPr>
            <a:r>
              <a:rPr lang="en-US" sz="3200" b="1" u="sng" dirty="0">
                <a:latin typeface="Times New Roman"/>
                <a:ea typeface="Times New Roman"/>
                <a:cs typeface="Times New Roman"/>
                <a:sym typeface="Times New Roman"/>
              </a:rPr>
              <a:t>Project Overview and Scope</a:t>
            </a:r>
            <a:endParaRPr sz="3200" b="1" u="sng" dirty="0">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5" name="TextBox 4">
            <a:extLst>
              <a:ext uri="{FF2B5EF4-FFF2-40B4-BE49-F238E27FC236}">
                <a16:creationId xmlns:a16="http://schemas.microsoft.com/office/drawing/2014/main" id="{F6A8DFEF-60B0-C7E0-D355-041AB6FC89C7}"/>
              </a:ext>
            </a:extLst>
          </p:cNvPr>
          <p:cNvSpPr txBox="1"/>
          <p:nvPr/>
        </p:nvSpPr>
        <p:spPr>
          <a:xfrm>
            <a:off x="261401" y="916615"/>
            <a:ext cx="11669198" cy="923330"/>
          </a:xfrm>
          <a:prstGeom prst="rect">
            <a:avLst/>
          </a:prstGeom>
          <a:noFill/>
        </p:spPr>
        <p:txBody>
          <a:bodyPr wrap="square">
            <a:spAutoFit/>
          </a:bodyPr>
          <a:lstStyle/>
          <a:p>
            <a:pPr marL="274320">
              <a:spcBef>
                <a:spcPts val="600"/>
              </a:spcBef>
              <a:spcAft>
                <a:spcPts val="0"/>
              </a:spcAft>
            </a:pPr>
            <a:r>
              <a:rPr lang="en-US" sz="1800" dirty="0">
                <a:effectLst/>
                <a:latin typeface="Arial" panose="020B0604020202020204" pitchFamily="34" charset="0"/>
                <a:ea typeface="Arial" panose="020B0604020202020204" pitchFamily="34" charset="0"/>
              </a:rPr>
              <a:t>This project is for </a:t>
            </a:r>
            <a:r>
              <a:rPr lang="en-US" sz="1800" dirty="0">
                <a:latin typeface="Arial" panose="020B0604020202020204" pitchFamily="34" charset="0"/>
                <a:ea typeface="Arial" panose="020B0604020202020204" pitchFamily="34" charset="0"/>
              </a:rPr>
              <a:t>city hotels or resorts</a:t>
            </a:r>
            <a:r>
              <a:rPr lang="en-US" sz="1800" dirty="0">
                <a:effectLst/>
                <a:latin typeface="Arial" panose="020B0604020202020204" pitchFamily="34" charset="0"/>
                <a:ea typeface="Arial" panose="020B0604020202020204" pitchFamily="34" charset="0"/>
              </a:rPr>
              <a:t>. The purpose of project is </a:t>
            </a:r>
            <a:r>
              <a:rPr lang="en-US" sz="1800" dirty="0">
                <a:latin typeface="Arial" panose="020B0604020202020204" pitchFamily="34" charset="0"/>
                <a:ea typeface="Arial" panose="020B0604020202020204" pitchFamily="34" charset="0"/>
              </a:rPr>
              <a:t>minimizing cancellation rates</a:t>
            </a:r>
            <a:r>
              <a:rPr lang="en-US" sz="1800" dirty="0">
                <a:effectLst/>
                <a:latin typeface="Arial" panose="020B0604020202020204" pitchFamily="34" charset="0"/>
                <a:ea typeface="Arial" panose="020B0604020202020204" pitchFamily="34" charset="0"/>
              </a:rPr>
              <a:t>. The </a:t>
            </a:r>
            <a:r>
              <a:rPr lang="en-US" sz="1800" dirty="0">
                <a:latin typeface="Arial" panose="020B0604020202020204" pitchFamily="34" charset="0"/>
                <a:ea typeface="Arial" panose="020B0604020202020204" pitchFamily="34" charset="0"/>
              </a:rPr>
              <a:t>cancellation rates in city hotels and resorts are significantly increasing leading to revenue loss</a:t>
            </a:r>
            <a:r>
              <a:rPr lang="en-US" sz="1800" dirty="0">
                <a:effectLst/>
                <a:latin typeface="Arial" panose="020B0604020202020204" pitchFamily="34" charset="0"/>
                <a:ea typeface="Arial" panose="020B0604020202020204" pitchFamily="34" charset="0"/>
              </a:rPr>
              <a:t>. So, our aim is to </a:t>
            </a:r>
            <a:r>
              <a:rPr lang="en-US" sz="1800" dirty="0">
                <a:latin typeface="Arial" panose="020B0604020202020204" pitchFamily="34" charset="0"/>
                <a:ea typeface="Arial" panose="020B0604020202020204" pitchFamily="34" charset="0"/>
              </a:rPr>
              <a:t>lower the</a:t>
            </a:r>
            <a:r>
              <a:rPr lang="en-US" sz="1800" dirty="0">
                <a:effectLst/>
                <a:latin typeface="Arial" panose="020B0604020202020204" pitchFamily="34" charset="0"/>
                <a:ea typeface="Arial" panose="020B0604020202020204" pitchFamily="34" charset="0"/>
              </a:rPr>
              <a:t> </a:t>
            </a:r>
            <a:r>
              <a:rPr lang="en-US" sz="1800" dirty="0">
                <a:latin typeface="Arial" panose="020B0604020202020204" pitchFamily="34" charset="0"/>
                <a:ea typeface="Arial" panose="020B0604020202020204" pitchFamily="34" charset="0"/>
              </a:rPr>
              <a:t>cancellation</a:t>
            </a:r>
            <a:r>
              <a:rPr lang="en-US" sz="1800" dirty="0">
                <a:effectLst/>
                <a:latin typeface="Arial" panose="020B0604020202020204" pitchFamily="34" charset="0"/>
                <a:ea typeface="Arial" panose="020B0604020202020204" pitchFamily="34" charset="0"/>
              </a:rPr>
              <a:t> rates in order to increase their efficiency in generating revenue.</a:t>
            </a:r>
            <a:endParaRPr lang="en-IN" sz="1800" dirty="0">
              <a:effectLst/>
              <a:latin typeface="Arial" panose="020B0604020202020204" pitchFamily="34" charset="0"/>
              <a:ea typeface="Arial" panose="020B0604020202020204" pitchFamily="34" charset="0"/>
            </a:endParaRPr>
          </a:p>
        </p:txBody>
      </p:sp>
      <p:graphicFrame>
        <p:nvGraphicFramePr>
          <p:cNvPr id="6" name="Table 5">
            <a:extLst>
              <a:ext uri="{FF2B5EF4-FFF2-40B4-BE49-F238E27FC236}">
                <a16:creationId xmlns:a16="http://schemas.microsoft.com/office/drawing/2014/main" id="{9C9AD26B-355D-03D1-C7E1-B5F995354802}"/>
              </a:ext>
            </a:extLst>
          </p:cNvPr>
          <p:cNvGraphicFramePr>
            <a:graphicFrameLocks noGrp="1"/>
          </p:cNvGraphicFramePr>
          <p:nvPr>
            <p:extLst>
              <p:ext uri="{D42A27DB-BD31-4B8C-83A1-F6EECF244321}">
                <p14:modId xmlns:p14="http://schemas.microsoft.com/office/powerpoint/2010/main" val="658923720"/>
              </p:ext>
            </p:extLst>
          </p:nvPr>
        </p:nvGraphicFramePr>
        <p:xfrm>
          <a:off x="922747" y="2012885"/>
          <a:ext cx="9965832" cy="4344267"/>
        </p:xfrm>
        <a:graphic>
          <a:graphicData uri="http://schemas.openxmlformats.org/drawingml/2006/table">
            <a:tbl>
              <a:tblPr>
                <a:tableStyleId>{2C2D7396-3E8A-4C48-A43C-EBEA59809495}</a:tableStyleId>
              </a:tblPr>
              <a:tblGrid>
                <a:gridCol w="3355018">
                  <a:extLst>
                    <a:ext uri="{9D8B030D-6E8A-4147-A177-3AD203B41FA5}">
                      <a16:colId xmlns:a16="http://schemas.microsoft.com/office/drawing/2014/main" val="1197133293"/>
                    </a:ext>
                  </a:extLst>
                </a:gridCol>
                <a:gridCol w="6610814">
                  <a:extLst>
                    <a:ext uri="{9D8B030D-6E8A-4147-A177-3AD203B41FA5}">
                      <a16:colId xmlns:a16="http://schemas.microsoft.com/office/drawing/2014/main" val="4018871900"/>
                    </a:ext>
                  </a:extLst>
                </a:gridCol>
              </a:tblGrid>
              <a:tr h="305522">
                <a:tc>
                  <a:txBody>
                    <a:bodyPr/>
                    <a:lstStyle/>
                    <a:p>
                      <a:r>
                        <a:rPr lang="en-US" sz="1800" b="1" dirty="0">
                          <a:effectLst/>
                        </a:rPr>
                        <a:t>Milestone</a:t>
                      </a:r>
                      <a:endParaRPr lang="en-IN" sz="1800" b="1" dirty="0">
                        <a:effectLst/>
                        <a:latin typeface="Arial" panose="020B0604020202020204" pitchFamily="34" charset="0"/>
                        <a:ea typeface="Arial" panose="020B0604020202020204" pitchFamily="34" charset="0"/>
                      </a:endParaRPr>
                    </a:p>
                  </a:txBody>
                  <a:tcPr marL="70839" marR="70839" marT="26487" marB="26487" anchor="ctr"/>
                </a:tc>
                <a:tc>
                  <a:txBody>
                    <a:bodyPr/>
                    <a:lstStyle/>
                    <a:p>
                      <a:r>
                        <a:rPr lang="en-US" sz="1800" b="1" dirty="0">
                          <a:effectLst/>
                        </a:rPr>
                        <a:t>Deliverable</a:t>
                      </a:r>
                      <a:endParaRPr lang="en-IN" sz="1800" b="1" dirty="0">
                        <a:effectLst/>
                        <a:latin typeface="Arial" panose="020B0604020202020204" pitchFamily="34" charset="0"/>
                        <a:ea typeface="Arial" panose="020B0604020202020204" pitchFamily="34" charset="0"/>
                      </a:endParaRPr>
                    </a:p>
                  </a:txBody>
                  <a:tcPr marL="70839" marR="70839" marT="26487" marB="26487" anchor="ctr"/>
                </a:tc>
                <a:extLst>
                  <a:ext uri="{0D108BD9-81ED-4DB2-BD59-A6C34878D82A}">
                    <a16:rowId xmlns:a16="http://schemas.microsoft.com/office/drawing/2014/main" val="2360323642"/>
                  </a:ext>
                </a:extLst>
              </a:tr>
              <a:tr h="1793934">
                <a:tc>
                  <a:txBody>
                    <a:bodyPr/>
                    <a:lstStyle/>
                    <a:p>
                      <a:pPr marL="342900" lvl="0" indent="-342900">
                        <a:buFont typeface="Symbol" panose="05050102010706020507" pitchFamily="18" charset="2"/>
                        <a:buChar char=""/>
                      </a:pPr>
                      <a:r>
                        <a:rPr lang="en-US" sz="1800" dirty="0">
                          <a:effectLst/>
                        </a:rPr>
                        <a:t>Identifying factors leading to cancellation and irrelevant factors that have no bearing on business yearly revenue generation.</a:t>
                      </a:r>
                      <a:endParaRPr lang="en-IN" sz="1800" dirty="0">
                        <a:effectLst/>
                        <a:latin typeface="Arial" panose="020B0604020202020204" pitchFamily="34" charset="0"/>
                        <a:ea typeface="Arial" panose="020B0604020202020204" pitchFamily="34" charset="0"/>
                      </a:endParaRPr>
                    </a:p>
                  </a:txBody>
                  <a:tcPr marL="70839" marR="70839" marT="26487" marB="26487"/>
                </a:tc>
                <a:tc>
                  <a:txBody>
                    <a:bodyPr/>
                    <a:lstStyle/>
                    <a:p>
                      <a:pPr marL="342900" lvl="0" indent="-342900">
                        <a:buFont typeface="Arial" panose="020B0604020202020204" pitchFamily="34" charset="0"/>
                        <a:buChar char="●"/>
                      </a:pPr>
                      <a:r>
                        <a:rPr lang="en-US" sz="1800" dirty="0">
                          <a:effectLst/>
                        </a:rPr>
                        <a:t>Deliverable 1.1—Identifying factors leading to cancellation </a:t>
                      </a:r>
                      <a:endParaRPr lang="en-IN" sz="1800" dirty="0">
                        <a:effectLst/>
                      </a:endParaRPr>
                    </a:p>
                    <a:p>
                      <a:pPr marL="342900" lvl="0" indent="-342900">
                        <a:buFont typeface="Arial" panose="020B0604020202020204" pitchFamily="34" charset="0"/>
                        <a:buChar char="●"/>
                      </a:pPr>
                      <a:r>
                        <a:rPr lang="en-US" sz="1800" dirty="0">
                          <a:effectLst/>
                        </a:rPr>
                        <a:t>Deliverable 1.2—Identifying irrelevant factors that have no bearing on business yearly revenue generation.</a:t>
                      </a:r>
                      <a:endParaRPr lang="en-IN" sz="1800" dirty="0">
                        <a:effectLst/>
                      </a:endParaRPr>
                    </a:p>
                    <a:p>
                      <a:pPr marL="342900" lvl="0" indent="-342900">
                        <a:buFont typeface="Arial" panose="020B0604020202020204" pitchFamily="34" charset="0"/>
                        <a:buChar char="●"/>
                      </a:pPr>
                      <a:r>
                        <a:rPr lang="en-US" sz="1800" dirty="0">
                          <a:effectLst/>
                        </a:rPr>
                        <a:t>Deliverable 1.3— Data Identification and Collection</a:t>
                      </a:r>
                      <a:endParaRPr lang="en-IN" sz="1800" dirty="0">
                        <a:effectLst/>
                        <a:latin typeface="Noto Sans Symbols"/>
                        <a:ea typeface="Noto Sans Symbols"/>
                        <a:cs typeface="Noto Sans Symbols"/>
                      </a:endParaRPr>
                    </a:p>
                  </a:txBody>
                  <a:tcPr marL="70839" marR="70839" marT="26487" marB="26487"/>
                </a:tc>
                <a:extLst>
                  <a:ext uri="{0D108BD9-81ED-4DB2-BD59-A6C34878D82A}">
                    <a16:rowId xmlns:a16="http://schemas.microsoft.com/office/drawing/2014/main" val="524310799"/>
                  </a:ext>
                </a:extLst>
              </a:tr>
              <a:tr h="676648">
                <a:tc>
                  <a:txBody>
                    <a:bodyPr/>
                    <a:lstStyle/>
                    <a:p>
                      <a:pPr marL="342900" lvl="0" indent="-342900">
                        <a:buFont typeface="Symbol" panose="05050102010706020507" pitchFamily="18" charset="2"/>
                        <a:buChar char=""/>
                      </a:pPr>
                      <a:r>
                        <a:rPr lang="en-US" sz="1800" dirty="0">
                          <a:effectLst/>
                          <a:latin typeface="Arial" panose="020B0604020202020204" pitchFamily="34" charset="0"/>
                          <a:ea typeface="Arial" panose="020B0604020202020204" pitchFamily="34" charset="0"/>
                        </a:rPr>
                        <a:t>Explore and clean the data</a:t>
                      </a:r>
                      <a:endParaRPr lang="en-IN" sz="1800" dirty="0">
                        <a:effectLst/>
                        <a:latin typeface="Arial" panose="020B0604020202020204" pitchFamily="34" charset="0"/>
                        <a:ea typeface="Arial" panose="020B0604020202020204" pitchFamily="34" charset="0"/>
                      </a:endParaRPr>
                    </a:p>
                  </a:txBody>
                  <a:tcPr marL="70839" marR="70839" marT="26487" marB="26487"/>
                </a:tc>
                <a:tc>
                  <a:txBody>
                    <a:bodyPr/>
                    <a:lstStyle/>
                    <a:p>
                      <a:pPr marL="342900" lvl="0" indent="-342900">
                        <a:buFont typeface="Arial" panose="020B0604020202020204" pitchFamily="34" charset="0"/>
                        <a:buChar char="●"/>
                      </a:pPr>
                      <a:r>
                        <a:rPr lang="en-US" sz="1800" dirty="0">
                          <a:effectLst/>
                        </a:rPr>
                        <a:t>Deliverable 2.1— EDA and Data cleaning using python</a:t>
                      </a:r>
                      <a:endParaRPr lang="en-IN" sz="1800" dirty="0">
                        <a:effectLst/>
                      </a:endParaRPr>
                    </a:p>
                    <a:p>
                      <a:pPr marL="342900" lvl="0" indent="-342900">
                        <a:buFont typeface="Arial" panose="020B0604020202020204" pitchFamily="34" charset="0"/>
                        <a:buChar char="●"/>
                      </a:pPr>
                      <a:r>
                        <a:rPr lang="en-US" sz="1800" dirty="0">
                          <a:effectLst/>
                        </a:rPr>
                        <a:t>Deliverable 2.2— Using SQL</a:t>
                      </a:r>
                      <a:endParaRPr lang="en-IN" sz="1800" dirty="0">
                        <a:effectLst/>
                        <a:latin typeface="Noto Sans Symbols"/>
                        <a:ea typeface="Noto Sans Symbols"/>
                        <a:cs typeface="Noto Sans Symbols"/>
                      </a:endParaRPr>
                    </a:p>
                  </a:txBody>
                  <a:tcPr marL="70839" marR="70839" marT="26487" marB="26487"/>
                </a:tc>
                <a:extLst>
                  <a:ext uri="{0D108BD9-81ED-4DB2-BD59-A6C34878D82A}">
                    <a16:rowId xmlns:a16="http://schemas.microsoft.com/office/drawing/2014/main" val="953244689"/>
                  </a:ext>
                </a:extLst>
              </a:tr>
              <a:tr h="1546391">
                <a:tc>
                  <a:txBody>
                    <a:bodyPr/>
                    <a:lstStyle/>
                    <a:p>
                      <a:pPr marL="342900" lvl="0" indent="-342900">
                        <a:buFont typeface="Symbol" panose="05050102010706020507" pitchFamily="18" charset="2"/>
                        <a:buChar char=""/>
                      </a:pPr>
                      <a:r>
                        <a:rPr lang="en-US" sz="1800" dirty="0">
                          <a:effectLst/>
                          <a:latin typeface="Arial" panose="020B0604020202020204" pitchFamily="34" charset="0"/>
                          <a:ea typeface="Arial" panose="020B0604020202020204" pitchFamily="34" charset="0"/>
                        </a:rPr>
                        <a:t>Data analysis, visualization and final report</a:t>
                      </a:r>
                      <a:endParaRPr lang="en-IN" sz="1800" dirty="0">
                        <a:effectLst/>
                        <a:latin typeface="Arial" panose="020B0604020202020204" pitchFamily="34" charset="0"/>
                        <a:ea typeface="Arial" panose="020B0604020202020204" pitchFamily="34" charset="0"/>
                      </a:endParaRPr>
                    </a:p>
                  </a:txBody>
                  <a:tcPr marL="70839" marR="70839" marT="26487" marB="26487"/>
                </a:tc>
                <a:tc>
                  <a:txBody>
                    <a:bodyPr/>
                    <a:lstStyle/>
                    <a:p>
                      <a:pPr marL="342900" lvl="0" indent="-342900">
                        <a:buFont typeface="Symbol" panose="05050102010706020507" pitchFamily="18" charset="2"/>
                        <a:buChar char=""/>
                      </a:pPr>
                      <a:r>
                        <a:rPr lang="en-US" sz="1800" dirty="0">
                          <a:effectLst/>
                        </a:rPr>
                        <a:t>Deliverable3.1 – Analyze the data to get meaningful insights using python</a:t>
                      </a:r>
                      <a:endParaRPr lang="en-IN" sz="1800" dirty="0">
                        <a:effectLst/>
                      </a:endParaRPr>
                    </a:p>
                    <a:p>
                      <a:pPr marL="342900" lvl="0" indent="-342900">
                        <a:buFont typeface="Symbol" panose="05050102010706020507" pitchFamily="18" charset="2"/>
                        <a:buChar char=""/>
                      </a:pPr>
                      <a:r>
                        <a:rPr lang="en-US" sz="1800" dirty="0">
                          <a:effectLst/>
                        </a:rPr>
                        <a:t>Deliverable3.2 – Present the final report in ppt</a:t>
                      </a:r>
                      <a:endParaRPr lang="en-IN" sz="1800" dirty="0">
                        <a:effectLst/>
                        <a:latin typeface="Arial" panose="020B0604020202020204" pitchFamily="34" charset="0"/>
                        <a:ea typeface="Arial" panose="020B0604020202020204" pitchFamily="34" charset="0"/>
                      </a:endParaRPr>
                    </a:p>
                  </a:txBody>
                  <a:tcPr marL="70839" marR="70839" marT="26487" marB="26487"/>
                </a:tc>
                <a:extLst>
                  <a:ext uri="{0D108BD9-81ED-4DB2-BD59-A6C34878D82A}">
                    <a16:rowId xmlns:a16="http://schemas.microsoft.com/office/drawing/2014/main" val="926521265"/>
                  </a:ext>
                </a:extLst>
              </a:tr>
            </a:tbl>
          </a:graphicData>
        </a:graphic>
      </p:graphicFrame>
      <p:sp>
        <p:nvSpPr>
          <p:cNvPr id="7" name="Rectangle 1">
            <a:extLst>
              <a:ext uri="{FF2B5EF4-FFF2-40B4-BE49-F238E27FC236}">
                <a16:creationId xmlns:a16="http://schemas.microsoft.com/office/drawing/2014/main" id="{936B7E98-CE51-FF9F-C1CD-501116A64599}"/>
              </a:ext>
            </a:extLst>
          </p:cNvPr>
          <p:cNvSpPr>
            <a:spLocks noChangeArrowheads="1"/>
          </p:cNvSpPr>
          <p:nvPr/>
        </p:nvSpPr>
        <p:spPr bwMode="auto">
          <a:xfrm>
            <a:off x="-10592113" y="1376733"/>
            <a:ext cx="42678244" cy="923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5010" tIns="304704" rIns="9144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rPr>
              <a:t>P</a:t>
            </a:r>
            <a:r>
              <a:rPr kumimoji="0" lang="en-US" altLang="en-US" sz="1200" b="1" i="0" u="none" strike="noStrike" cap="none" normalizeH="0" baseline="0" bmk="">
                <a:ln>
                  <a:noFill/>
                </a:ln>
                <a:solidFill>
                  <a:schemeClr val="tx1"/>
                </a:solidFill>
                <a:effectLst/>
                <a:latin typeface="Arial" panose="020B0604020202020204" pitchFamily="34" charset="0"/>
                <a:cs typeface="Arial" panose="020B0604020202020204" pitchFamily="34" charset="0"/>
              </a:rPr>
              <a:t>roject Deliverables</a:t>
            </a:r>
            <a:endParaRPr kumimoji="0" lang="en-US" altLang="en-US" sz="12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734786" y="690066"/>
            <a:ext cx="10918371" cy="867839"/>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2800" b="1" u="sng" dirty="0">
                <a:latin typeface="Times New Roman"/>
                <a:ea typeface="Times New Roman"/>
                <a:cs typeface="Times New Roman"/>
                <a:sym typeface="Times New Roman"/>
              </a:rPr>
              <a:t>Business Problem</a:t>
            </a:r>
            <a:r>
              <a:rPr lang="en-US" sz="3200" b="1" dirty="0">
                <a:latin typeface="Times New Roman"/>
                <a:ea typeface="Times New Roman"/>
                <a:cs typeface="Times New Roman"/>
                <a:sym typeface="Times New Roman"/>
              </a:rPr>
              <a:t>:</a:t>
            </a:r>
            <a:r>
              <a:rPr lang="en-US" sz="3200" dirty="0">
                <a:effectLst/>
                <a:latin typeface="Arial" panose="020B0604020202020204" pitchFamily="34" charset="0"/>
                <a:ea typeface="Arial" panose="020B0604020202020204" pitchFamily="34" charset="0"/>
              </a:rPr>
              <a:t> </a:t>
            </a:r>
            <a:r>
              <a:rPr lang="en-US" sz="2400" dirty="0">
                <a:effectLst/>
                <a:latin typeface="Times New Roman" panose="02020603050405020304" pitchFamily="18" charset="0"/>
                <a:ea typeface="Arial" panose="020B0604020202020204" pitchFamily="34" charset="0"/>
                <a:cs typeface="Times New Roman" panose="02020603050405020304" pitchFamily="18" charset="0"/>
              </a:rPr>
              <a:t>The </a:t>
            </a:r>
            <a:r>
              <a:rPr lang="en-US" sz="2400" dirty="0">
                <a:latin typeface="Times New Roman" panose="02020603050405020304" pitchFamily="18" charset="0"/>
                <a:ea typeface="Arial" panose="020B0604020202020204" pitchFamily="34" charset="0"/>
                <a:cs typeface="Times New Roman" panose="02020603050405020304" pitchFamily="18" charset="0"/>
              </a:rPr>
              <a:t>cancellation rates in city hotels and resorts are significantly increasing leading to revenue loss</a:t>
            </a:r>
            <a:r>
              <a:rPr lang="en-US" sz="2400" dirty="0">
                <a:effectLst/>
                <a:latin typeface="Times New Roman" panose="02020603050405020304" pitchFamily="18" charset="0"/>
                <a:ea typeface="Arial" panose="020B0604020202020204" pitchFamily="34" charset="0"/>
                <a:cs typeface="Times New Roman" panose="02020603050405020304" pitchFamily="18" charset="0"/>
              </a:rPr>
              <a:t>.</a:t>
            </a:r>
            <a:endParaRPr sz="3200" b="1" dirty="0">
              <a:latin typeface="Times New Roman" panose="02020603050405020304" pitchFamily="18" charset="0"/>
              <a:ea typeface="Times New Roman"/>
              <a:cs typeface="Times New Roman" panose="02020603050405020304" pitchFamily="18" charset="0"/>
              <a:sym typeface="Times New Roman"/>
            </a:endParaRPr>
          </a:p>
        </p:txBody>
      </p:sp>
      <p:sp>
        <p:nvSpPr>
          <p:cNvPr id="3" name="Text Placeholder 2">
            <a:extLst>
              <a:ext uri="{FF2B5EF4-FFF2-40B4-BE49-F238E27FC236}">
                <a16:creationId xmlns:a16="http://schemas.microsoft.com/office/drawing/2014/main" id="{CD017A16-4BF2-9E28-F1B6-185E8826E5C9}"/>
              </a:ext>
            </a:extLst>
          </p:cNvPr>
          <p:cNvSpPr>
            <a:spLocks noGrp="1"/>
          </p:cNvSpPr>
          <p:nvPr>
            <p:ph idx="1"/>
          </p:nvPr>
        </p:nvSpPr>
        <p:spPr>
          <a:xfrm>
            <a:off x="734786" y="1808276"/>
            <a:ext cx="10515600" cy="535441"/>
          </a:xfrm>
        </p:spPr>
        <p:txBody>
          <a:bodyPr>
            <a:normAutofit fontScale="25000" lnSpcReduction="20000"/>
          </a:bodyPr>
          <a:lstStyle/>
          <a:p>
            <a:pPr marL="114300" indent="0">
              <a:buNone/>
            </a:pPr>
            <a:endParaRPr lang="en-US" sz="9600" dirty="0">
              <a:effectLst/>
              <a:latin typeface="Times New Roman" panose="02020603050405020304" pitchFamily="18" charset="0"/>
              <a:ea typeface="Noto Sans Symbols"/>
              <a:cs typeface="Times New Roman" panose="02020603050405020304" pitchFamily="18" charset="0"/>
            </a:endParaRPr>
          </a:p>
          <a:p>
            <a:pPr marL="114300" indent="0">
              <a:buNone/>
            </a:pPr>
            <a:r>
              <a:rPr lang="en-US" sz="11200" b="1" u="sng" dirty="0">
                <a:latin typeface="Times New Roman" panose="02020603050405020304" pitchFamily="18" charset="0"/>
                <a:ea typeface="Times New Roman"/>
                <a:cs typeface="Times New Roman" panose="02020603050405020304" pitchFamily="18" charset="0"/>
                <a:sym typeface="Times New Roman"/>
              </a:rPr>
              <a:t>Business Objective</a:t>
            </a:r>
            <a:r>
              <a:rPr lang="en-US" sz="11200" u="sng" dirty="0">
                <a:latin typeface="Times New Roman" panose="02020603050405020304" pitchFamily="18" charset="0"/>
                <a:ea typeface="Times New Roman"/>
                <a:cs typeface="Times New Roman" panose="02020603050405020304" pitchFamily="18" charset="0"/>
                <a:sym typeface="Times New Roman"/>
              </a:rPr>
              <a:t>:</a:t>
            </a:r>
            <a:r>
              <a:rPr lang="en-US" sz="11200" dirty="0">
                <a:latin typeface="Times New Roman" panose="02020603050405020304" pitchFamily="18" charset="0"/>
                <a:ea typeface="Times New Roman"/>
                <a:cs typeface="Times New Roman" panose="02020603050405020304" pitchFamily="18" charset="0"/>
                <a:sym typeface="Times New Roman"/>
              </a:rPr>
              <a:t>  </a:t>
            </a:r>
            <a:r>
              <a:rPr lang="en-US" sz="9600" dirty="0">
                <a:latin typeface="Times New Roman" panose="02020603050405020304" pitchFamily="18" charset="0"/>
                <a:ea typeface="Times New Roman"/>
                <a:cs typeface="Times New Roman" panose="02020603050405020304" pitchFamily="18" charset="0"/>
                <a:sym typeface="Times New Roman"/>
              </a:rPr>
              <a:t>Minimizing cancellation rates</a:t>
            </a:r>
            <a:endParaRPr lang="en-US" sz="35200" dirty="0">
              <a:effectLst/>
              <a:latin typeface="Times New Roman" panose="02020603050405020304" pitchFamily="18" charset="0"/>
              <a:ea typeface="Noto Sans Symbols"/>
              <a:cs typeface="Times New Roman" panose="02020603050405020304" pitchFamily="18" charset="0"/>
            </a:endParaRPr>
          </a:p>
          <a:p>
            <a:pPr marL="0" lvl="0" indent="0">
              <a:spcBef>
                <a:spcPts val="400"/>
              </a:spcBef>
              <a:spcAft>
                <a:spcPts val="0"/>
              </a:spcAft>
              <a:buNone/>
            </a:pPr>
            <a:endParaRPr lang="en-US" sz="16000" dirty="0">
              <a:latin typeface="Noto Sans Symbols"/>
              <a:ea typeface="Noto Sans Symbols"/>
              <a:cs typeface="Noto Sans Symbols"/>
            </a:endParaRPr>
          </a:p>
          <a:p>
            <a:pPr marL="114300" indent="0">
              <a:buNone/>
            </a:pPr>
            <a:r>
              <a:rPr lang="en-IN" sz="11200" b="1" u="sng" dirty="0">
                <a:effectLst/>
                <a:latin typeface="Times New Roman" panose="02020603050405020304" pitchFamily="18" charset="0"/>
                <a:ea typeface="Noto Sans Symbols"/>
                <a:cs typeface="Times New Roman" panose="02020603050405020304" pitchFamily="18" charset="0"/>
              </a:rPr>
              <a:t>Assumptions</a:t>
            </a:r>
            <a:r>
              <a:rPr lang="en-IN" sz="11200" b="1" dirty="0">
                <a:effectLst/>
                <a:latin typeface="Times New Roman" panose="02020603050405020304" pitchFamily="18" charset="0"/>
                <a:ea typeface="Noto Sans Symbols"/>
                <a:cs typeface="Times New Roman" panose="02020603050405020304" pitchFamily="18" charset="0"/>
              </a:rPr>
              <a:t>:</a:t>
            </a:r>
          </a:p>
          <a:p>
            <a:pPr marL="114300" indent="0">
              <a:buNone/>
            </a:pPr>
            <a:endParaRPr lang="en-IN" sz="4000" b="1" dirty="0">
              <a:effectLst/>
              <a:latin typeface="Times New Roman" panose="02020603050405020304" pitchFamily="18" charset="0"/>
              <a:ea typeface="Noto Sans Symbols"/>
              <a:cs typeface="Times New Roman" panose="02020603050405020304" pitchFamily="18" charset="0"/>
            </a:endParaRPr>
          </a:p>
          <a:p>
            <a:pPr marL="114300" indent="0">
              <a:buNone/>
            </a:pPr>
            <a:r>
              <a:rPr lang="en-IN" sz="9600" dirty="0">
                <a:latin typeface="Times New Roman" panose="02020603050405020304" pitchFamily="18" charset="0"/>
                <a:ea typeface="Noto Sans Symbols"/>
                <a:cs typeface="Times New Roman" panose="02020603050405020304" pitchFamily="18" charset="0"/>
              </a:rPr>
              <a:t>1.The data have no outliers.</a:t>
            </a:r>
          </a:p>
          <a:p>
            <a:pPr marL="114300" indent="0">
              <a:buNone/>
            </a:pPr>
            <a:r>
              <a:rPr lang="en-IN" sz="9600" dirty="0">
                <a:effectLst/>
                <a:latin typeface="Times New Roman" panose="02020603050405020304" pitchFamily="18" charset="0"/>
                <a:ea typeface="Noto Sans Symbols"/>
                <a:cs typeface="Times New Roman" panose="02020603050405020304" pitchFamily="18" charset="0"/>
              </a:rPr>
              <a:t>2. The information is current and correct to the best of knowledge.</a:t>
            </a:r>
          </a:p>
          <a:p>
            <a:pPr marL="114300" indent="0">
              <a:buNone/>
            </a:pPr>
            <a:r>
              <a:rPr lang="en-IN" sz="9600" dirty="0">
                <a:effectLst/>
                <a:latin typeface="Times New Roman" panose="02020603050405020304" pitchFamily="18" charset="0"/>
                <a:ea typeface="Noto Sans Symbols"/>
                <a:cs typeface="Times New Roman" panose="02020603050405020304" pitchFamily="18" charset="0"/>
              </a:rPr>
              <a:t>3.The biggest factor in revenue loss is cancelled booking which results in vacant rooms for the booked length of time.</a:t>
            </a:r>
          </a:p>
          <a:p>
            <a:pPr marL="114300" indent="0">
              <a:buNone/>
            </a:pPr>
            <a:r>
              <a:rPr lang="en-IN" sz="9600" dirty="0">
                <a:latin typeface="Times New Roman" panose="02020603050405020304" pitchFamily="18" charset="0"/>
                <a:ea typeface="Noto Sans Symbols"/>
                <a:cs typeface="Times New Roman" panose="02020603050405020304" pitchFamily="18" charset="0"/>
              </a:rPr>
              <a:t>4. The clients are cancelling the booking before the reporting date.</a:t>
            </a:r>
            <a:endParaRPr lang="en-IN" sz="9600" dirty="0">
              <a:effectLst/>
              <a:latin typeface="Times New Roman" panose="02020603050405020304" pitchFamily="18" charset="0"/>
              <a:ea typeface="Noto Sans Symbols"/>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728393" y="642531"/>
            <a:ext cx="10460100" cy="535522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IN" sz="3200" b="1" u="sng" dirty="0">
                <a:latin typeface="Times New Roman"/>
                <a:ea typeface="Times New Roman"/>
                <a:cs typeface="Times New Roman"/>
                <a:sym typeface="Times New Roman"/>
              </a:rPr>
              <a:t>Research Question:</a:t>
            </a:r>
            <a:br>
              <a:rPr lang="en-IN" sz="3200" b="1" u="sng" dirty="0">
                <a:latin typeface="Times New Roman"/>
                <a:ea typeface="Times New Roman"/>
                <a:cs typeface="Times New Roman"/>
                <a:sym typeface="Times New Roman"/>
              </a:rPr>
            </a:br>
            <a:br>
              <a:rPr lang="en-IN" sz="3200" b="1" u="sng" dirty="0">
                <a:latin typeface="Times New Roman"/>
                <a:ea typeface="Times New Roman"/>
                <a:cs typeface="Times New Roman"/>
                <a:sym typeface="Times New Roman"/>
              </a:rPr>
            </a:br>
            <a:r>
              <a:rPr lang="en-IN" sz="2800" dirty="0">
                <a:latin typeface="Times New Roman"/>
                <a:ea typeface="Times New Roman"/>
                <a:cs typeface="Times New Roman"/>
                <a:sym typeface="Times New Roman"/>
              </a:rPr>
              <a:t>1. What are the factors affecting hotel cancellation?</a:t>
            </a:r>
            <a:br>
              <a:rPr lang="en-IN" sz="2800" dirty="0">
                <a:latin typeface="Times New Roman"/>
                <a:ea typeface="Times New Roman"/>
                <a:cs typeface="Times New Roman"/>
                <a:sym typeface="Times New Roman"/>
              </a:rPr>
            </a:br>
            <a:r>
              <a:rPr lang="en-IN" sz="2800" dirty="0">
                <a:latin typeface="Times New Roman"/>
                <a:ea typeface="Times New Roman"/>
                <a:cs typeface="Times New Roman"/>
                <a:sym typeface="Times New Roman"/>
              </a:rPr>
              <a:t>2. How can we reduce the cancellation?</a:t>
            </a:r>
            <a:br>
              <a:rPr lang="en-IN" sz="2800" dirty="0">
                <a:latin typeface="Times New Roman"/>
                <a:ea typeface="Times New Roman"/>
                <a:cs typeface="Times New Roman"/>
                <a:sym typeface="Times New Roman"/>
              </a:rPr>
            </a:br>
            <a:r>
              <a:rPr lang="en-IN" sz="2800" dirty="0">
                <a:latin typeface="Times New Roman"/>
                <a:ea typeface="Times New Roman"/>
                <a:cs typeface="Times New Roman"/>
                <a:sym typeface="Times New Roman"/>
              </a:rPr>
              <a:t>3. How to assist hotels in making pricing and promotional decisions?</a:t>
            </a:r>
            <a:br>
              <a:rPr lang="en-IN" sz="2800" dirty="0">
                <a:latin typeface="Times New Roman"/>
                <a:ea typeface="Times New Roman"/>
                <a:cs typeface="Times New Roman"/>
                <a:sym typeface="Times New Roman"/>
              </a:rPr>
            </a:br>
            <a:br>
              <a:rPr lang="en-IN" sz="2800" dirty="0">
                <a:latin typeface="Times New Roman"/>
                <a:ea typeface="Times New Roman"/>
                <a:cs typeface="Times New Roman"/>
                <a:sym typeface="Times New Roman"/>
              </a:rPr>
            </a:br>
            <a:r>
              <a:rPr lang="en-IN" sz="3200" b="1" u="sng" dirty="0">
                <a:latin typeface="Times New Roman"/>
                <a:ea typeface="Times New Roman"/>
                <a:cs typeface="Times New Roman"/>
                <a:sym typeface="Times New Roman"/>
              </a:rPr>
              <a:t>Hypothesis:</a:t>
            </a:r>
            <a:br>
              <a:rPr lang="en-IN" sz="3200" b="1" u="sng" dirty="0">
                <a:latin typeface="Times New Roman"/>
                <a:ea typeface="Times New Roman"/>
                <a:cs typeface="Times New Roman"/>
                <a:sym typeface="Times New Roman"/>
              </a:rPr>
            </a:br>
            <a:br>
              <a:rPr lang="en-IN" sz="3200" b="1" u="sng" dirty="0">
                <a:latin typeface="Times New Roman"/>
                <a:ea typeface="Times New Roman"/>
                <a:cs typeface="Times New Roman"/>
                <a:sym typeface="Times New Roman"/>
              </a:rPr>
            </a:br>
            <a:r>
              <a:rPr lang="en-IN" sz="2800" dirty="0">
                <a:latin typeface="Times New Roman"/>
                <a:ea typeface="Times New Roman"/>
                <a:cs typeface="Times New Roman"/>
                <a:sym typeface="Times New Roman"/>
              </a:rPr>
              <a:t>1. More cancellation occurs when prices are higher.</a:t>
            </a:r>
            <a:br>
              <a:rPr lang="en-IN" sz="2800" dirty="0">
                <a:latin typeface="Times New Roman"/>
                <a:ea typeface="Times New Roman"/>
                <a:cs typeface="Times New Roman"/>
                <a:sym typeface="Times New Roman"/>
              </a:rPr>
            </a:br>
            <a:r>
              <a:rPr lang="en-IN" sz="2800" dirty="0">
                <a:latin typeface="Times New Roman"/>
                <a:ea typeface="Times New Roman"/>
                <a:cs typeface="Times New Roman"/>
                <a:sym typeface="Times New Roman"/>
              </a:rPr>
              <a:t>2. When there is a longer waiting list, customer tends to cancel more frequently.</a:t>
            </a:r>
            <a:br>
              <a:rPr lang="en-IN" sz="2800" dirty="0">
                <a:latin typeface="Times New Roman"/>
                <a:ea typeface="Times New Roman"/>
                <a:cs typeface="Times New Roman"/>
                <a:sym typeface="Times New Roman"/>
              </a:rPr>
            </a:br>
            <a:r>
              <a:rPr lang="en-IN" sz="2800" dirty="0">
                <a:latin typeface="Times New Roman"/>
                <a:ea typeface="Times New Roman"/>
                <a:cs typeface="Times New Roman"/>
                <a:sym typeface="Times New Roman"/>
              </a:rPr>
              <a:t>3. Majority of clients are coming from offline travel agents to make their reservation.</a:t>
            </a:r>
            <a:endParaRPr sz="3200"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669625" y="556941"/>
            <a:ext cx="11763650" cy="2142034"/>
          </a:xfrm>
          <a:prstGeom prst="rect">
            <a:avLst/>
          </a:prstGeom>
          <a:noFill/>
          <a:ln>
            <a:noFill/>
          </a:ln>
        </p:spPr>
        <p:txBody>
          <a:bodyPr spcFirstLastPara="1" wrap="square" lIns="91400" tIns="45675" rIns="91400" bIns="45675" anchor="ctr" anchorCtr="0">
            <a:spAutoFit/>
          </a:bodyPr>
          <a:lstStyle/>
          <a:p>
            <a:pPr lvl="0" rtl="0">
              <a:lnSpc>
                <a:spcPct val="90000"/>
              </a:lnSpc>
              <a:spcBef>
                <a:spcPts val="0"/>
              </a:spcBef>
              <a:spcAft>
                <a:spcPts val="0"/>
              </a:spcAft>
              <a:buClr>
                <a:schemeClr val="dk1"/>
              </a:buClr>
              <a:buSzPts val="2300"/>
            </a:pPr>
            <a:r>
              <a:rPr lang="en-US" sz="3200" b="1" u="sng" dirty="0">
                <a:latin typeface="Times New Roman"/>
                <a:ea typeface="Times New Roman"/>
                <a:cs typeface="Times New Roman"/>
                <a:sym typeface="Times New Roman"/>
              </a:rPr>
              <a:t>Data Collection</a:t>
            </a:r>
            <a:r>
              <a:rPr lang="en-US" sz="3200" b="1" dirty="0">
                <a:latin typeface="Times New Roman"/>
                <a:ea typeface="Times New Roman"/>
                <a:cs typeface="Times New Roman"/>
                <a:sym typeface="Times New Roman"/>
              </a:rPr>
              <a:t>: </a:t>
            </a:r>
            <a:r>
              <a:rPr lang="en-US" sz="2800" dirty="0">
                <a:latin typeface="Times New Roman"/>
                <a:ea typeface="Times New Roman"/>
                <a:cs typeface="Times New Roman"/>
                <a:sym typeface="Times New Roman"/>
              </a:rPr>
              <a:t>Data is downloaded from Kaggle</a:t>
            </a:r>
            <a:br>
              <a:rPr lang="en-US" sz="2800" dirty="0">
                <a:latin typeface="Times New Roman"/>
                <a:ea typeface="Times New Roman"/>
                <a:cs typeface="Times New Roman"/>
                <a:sym typeface="Times New Roman"/>
              </a:rPr>
            </a:br>
            <a:br>
              <a:rPr lang="en-US" sz="2800" dirty="0">
                <a:latin typeface="Times New Roman"/>
                <a:ea typeface="Times New Roman"/>
                <a:cs typeface="Times New Roman"/>
                <a:sym typeface="Times New Roman"/>
              </a:rPr>
            </a:br>
            <a:r>
              <a:rPr lang="en-US" sz="2800" b="1" u="sng" dirty="0">
                <a:latin typeface="Times New Roman"/>
                <a:ea typeface="Times New Roman"/>
                <a:cs typeface="Times New Roman"/>
                <a:sym typeface="Times New Roman"/>
              </a:rPr>
              <a:t>Data Understanding: </a:t>
            </a:r>
            <a:br>
              <a:rPr lang="en-US" sz="2800" b="1" u="sng" dirty="0">
                <a:latin typeface="Times New Roman"/>
                <a:ea typeface="Times New Roman"/>
                <a:cs typeface="Times New Roman"/>
                <a:sym typeface="Times New Roman"/>
              </a:rPr>
            </a:br>
            <a:br>
              <a:rPr lang="en-US" sz="2800" b="1" u="sng" dirty="0">
                <a:latin typeface="Times New Roman"/>
                <a:ea typeface="Times New Roman"/>
                <a:cs typeface="Times New Roman"/>
                <a:sym typeface="Times New Roman"/>
              </a:rPr>
            </a:br>
            <a:endParaRPr sz="3200" b="1" dirty="0">
              <a:latin typeface="Times New Roman"/>
              <a:ea typeface="Times New Roman"/>
              <a:cs typeface="Times New Roman"/>
              <a:sym typeface="Times New Roman"/>
            </a:endParaRPr>
          </a:p>
        </p:txBody>
      </p:sp>
      <p:sp>
        <p:nvSpPr>
          <p:cNvPr id="209" name="Google Shape;209;p10"/>
          <p:cNvSpPr txBox="1"/>
          <p:nvPr/>
        </p:nvSpPr>
        <p:spPr>
          <a:xfrm>
            <a:off x="6096000" y="1840620"/>
            <a:ext cx="6134100" cy="8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850">
              <a:solidFill>
                <a:schemeClr val="dk1"/>
              </a:solidFill>
              <a:highlight>
                <a:srgbClr val="FFFFFF"/>
              </a:highlight>
            </a:endParaRPr>
          </a:p>
          <a:p>
            <a:pPr marL="0" lvl="0" indent="0" algn="l" rtl="0">
              <a:spcBef>
                <a:spcPts val="700"/>
              </a:spcBef>
              <a:spcAft>
                <a:spcPts val="0"/>
              </a:spcAft>
              <a:buNone/>
            </a:pPr>
            <a:endParaRPr>
              <a:latin typeface="Calibri"/>
              <a:ea typeface="Calibri"/>
              <a:cs typeface="Calibri"/>
              <a:sym typeface="Calibri"/>
            </a:endParaRPr>
          </a:p>
        </p:txBody>
      </p:sp>
      <p:sp>
        <p:nvSpPr>
          <p:cNvPr id="211" name="Google Shape;211;p10"/>
          <p:cNvSpPr txBox="1"/>
          <p:nvPr/>
        </p:nvSpPr>
        <p:spPr>
          <a:xfrm>
            <a:off x="1034450" y="2298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39F8A6CE-62D7-27D1-3133-AAE920E15B98}"/>
              </a:ext>
            </a:extLst>
          </p:cNvPr>
          <p:cNvSpPr txBox="1"/>
          <p:nvPr/>
        </p:nvSpPr>
        <p:spPr>
          <a:xfrm>
            <a:off x="515302" y="1890486"/>
            <a:ext cx="11161396" cy="4635115"/>
          </a:xfrm>
          <a:prstGeom prst="rect">
            <a:avLst/>
          </a:prstGeom>
          <a:noFill/>
        </p:spPr>
        <p:txBody>
          <a:bodyPr wrap="square" rtlCol="0">
            <a:spAutoFit/>
          </a:bodyPr>
          <a:lstStyle/>
          <a:p>
            <a:pPr marL="342900" lvl="0" indent="-342900" rtl="0">
              <a:lnSpc>
                <a:spcPct val="90000"/>
              </a:lnSpc>
              <a:spcBef>
                <a:spcPts val="0"/>
              </a:spcBef>
              <a:spcAft>
                <a:spcPts val="0"/>
              </a:spcAft>
              <a:buClr>
                <a:schemeClr val="dk1"/>
              </a:buClr>
              <a:buSzPts val="2300"/>
              <a:buFont typeface="Arial" panose="020B0604020202020204" pitchFamily="34" charset="0"/>
              <a:buChar char="•"/>
            </a:pPr>
            <a:r>
              <a:rPr lang="en-US" sz="2400" dirty="0">
                <a:latin typeface="Times New Roman" panose="02020603050405020304" pitchFamily="18" charset="0"/>
                <a:ea typeface="Times New Roman"/>
                <a:cs typeface="Times New Roman" panose="02020603050405020304" pitchFamily="18" charset="0"/>
                <a:sym typeface="Times New Roman"/>
              </a:rPr>
              <a:t>Data set consists of about 36 columns and 119390 rows</a:t>
            </a:r>
          </a:p>
          <a:p>
            <a:pPr marL="342900" lvl="0" indent="-342900" rtl="0">
              <a:lnSpc>
                <a:spcPct val="90000"/>
              </a:lnSpc>
              <a:spcBef>
                <a:spcPts val="0"/>
              </a:spcBef>
              <a:spcAft>
                <a:spcPts val="0"/>
              </a:spcAft>
              <a:buClr>
                <a:schemeClr val="dk1"/>
              </a:buClr>
              <a:buSzPts val="2300"/>
              <a:buFont typeface="Arial" panose="020B0604020202020204" pitchFamily="34" charset="0"/>
              <a:buChar char="•"/>
            </a:pPr>
            <a:r>
              <a:rPr lang="en-US" sz="2400" i="0" dirty="0">
                <a:solidFill>
                  <a:srgbClr val="202124"/>
                </a:solidFill>
                <a:effectLst/>
                <a:latin typeface="Times New Roman" panose="02020603050405020304" pitchFamily="18" charset="0"/>
                <a:cs typeface="Times New Roman" panose="02020603050405020304" pitchFamily="18" charset="0"/>
              </a:rPr>
              <a:t>The datasets contains the booking information of two hotel. One of the hotels is a resort hotel and the other is a city hotel.</a:t>
            </a:r>
            <a:endParaRPr lang="en-US" sz="2400" dirty="0">
              <a:solidFill>
                <a:srgbClr val="3C4043"/>
              </a:solidFill>
              <a:latin typeface="Times New Roman" panose="02020603050405020304" pitchFamily="18" charset="0"/>
              <a:cs typeface="Times New Roman" panose="02020603050405020304" pitchFamily="18" charset="0"/>
            </a:endParaRPr>
          </a:p>
          <a:p>
            <a:pPr marL="342900" lvl="0" indent="-342900" algn="l" rtl="0">
              <a:lnSpc>
                <a:spcPct val="90000"/>
              </a:lnSpc>
              <a:spcBef>
                <a:spcPts val="0"/>
              </a:spcBef>
              <a:spcAft>
                <a:spcPts val="0"/>
              </a:spcAft>
              <a:buFont typeface="Arial" panose="020B0604020202020204" pitchFamily="34" charset="0"/>
              <a:buChar char="•"/>
            </a:pPr>
            <a:r>
              <a:rPr lang="en-US" sz="2400" i="0" dirty="0">
                <a:solidFill>
                  <a:srgbClr val="3C4043"/>
                </a:solidFill>
                <a:effectLst/>
                <a:latin typeface="Times New Roman" panose="02020603050405020304" pitchFamily="18" charset="0"/>
                <a:cs typeface="Times New Roman" panose="02020603050405020304" pitchFamily="18" charset="0"/>
              </a:rPr>
              <a:t>Each observation represents a hotel booking between the 1st of July 2015 and 31st of August 2017, including booking that effectively arrived and booking that were canceled.</a:t>
            </a:r>
          </a:p>
          <a:p>
            <a:pPr marL="342900" lvl="0" indent="-342900" algn="l" rtl="0">
              <a:lnSpc>
                <a:spcPct val="90000"/>
              </a:lnSpc>
              <a:spcBef>
                <a:spcPts val="0"/>
              </a:spcBef>
              <a:spcAft>
                <a:spcPts val="0"/>
              </a:spcAft>
              <a:buFont typeface="Arial" panose="020B0604020202020204" pitchFamily="34" charset="0"/>
              <a:buChar char="•"/>
            </a:pPr>
            <a:r>
              <a:rPr lang="en-US" sz="2400" dirty="0">
                <a:solidFill>
                  <a:srgbClr val="3C4043"/>
                </a:solidFill>
                <a:latin typeface="Times New Roman" panose="02020603050405020304" pitchFamily="18" charset="0"/>
                <a:cs typeface="Times New Roman" panose="02020603050405020304" pitchFamily="18" charset="0"/>
              </a:rPr>
              <a:t>The columns on which we will work are:-</a:t>
            </a:r>
            <a:endParaRPr lang="en-US" sz="2400" i="0" dirty="0">
              <a:solidFill>
                <a:srgbClr val="3C4043"/>
              </a:solidFill>
              <a:effectLst/>
              <a:latin typeface="Times New Roman" panose="02020603050405020304" pitchFamily="18" charset="0"/>
              <a:cs typeface="Times New Roman" panose="02020603050405020304" pitchFamily="18" charset="0"/>
            </a:endParaRPr>
          </a:p>
          <a:p>
            <a:pPr marL="457200" lvl="0" indent="-457200" algn="l" rtl="0">
              <a:lnSpc>
                <a:spcPct val="90000"/>
              </a:lnSpc>
              <a:spcBef>
                <a:spcPts val="0"/>
              </a:spcBef>
              <a:spcAft>
                <a:spcPts val="0"/>
              </a:spcAft>
              <a:buFont typeface="+mj-lt"/>
              <a:buAutoNum type="arabicPeriod"/>
            </a:pPr>
            <a:r>
              <a:rPr lang="en-US" sz="2400" i="0" dirty="0">
                <a:solidFill>
                  <a:srgbClr val="202124"/>
                </a:solidFill>
                <a:effectLst/>
                <a:latin typeface="Times New Roman" panose="02020603050405020304" pitchFamily="18" charset="0"/>
                <a:cs typeface="Times New Roman" panose="02020603050405020304" pitchFamily="18" charset="0"/>
              </a:rPr>
              <a:t>‘</a:t>
            </a:r>
            <a:r>
              <a:rPr lang="en-US" sz="2400" b="1" i="0" dirty="0">
                <a:solidFill>
                  <a:srgbClr val="202124"/>
                </a:solidFill>
                <a:effectLst/>
                <a:latin typeface="Times New Roman" panose="02020603050405020304" pitchFamily="18" charset="0"/>
                <a:cs typeface="Times New Roman" panose="02020603050405020304" pitchFamily="18" charset="0"/>
              </a:rPr>
              <a:t>is_canceled’</a:t>
            </a:r>
            <a:r>
              <a:rPr lang="en-US" sz="2400" b="1" dirty="0">
                <a:solidFill>
                  <a:srgbClr val="202124"/>
                </a:solidFill>
                <a:latin typeface="Times New Roman" panose="02020603050405020304" pitchFamily="18" charset="0"/>
                <a:cs typeface="Times New Roman" panose="02020603050405020304" pitchFamily="18" charset="0"/>
              </a:rPr>
              <a:t> </a:t>
            </a:r>
            <a:r>
              <a:rPr lang="en-US" sz="2400" dirty="0">
                <a:solidFill>
                  <a:srgbClr val="202124"/>
                </a:solidFill>
                <a:latin typeface="Times New Roman" panose="02020603050405020304" pitchFamily="18" charset="0"/>
                <a:cs typeface="Times New Roman" panose="02020603050405020304" pitchFamily="18" charset="0"/>
              </a:rPr>
              <a:t>column : v</a:t>
            </a:r>
            <a:r>
              <a:rPr lang="en-US" sz="2400" i="0" dirty="0">
                <a:solidFill>
                  <a:srgbClr val="202124"/>
                </a:solidFill>
                <a:effectLst/>
                <a:latin typeface="Times New Roman" panose="02020603050405020304" pitchFamily="18" charset="0"/>
                <a:cs typeface="Times New Roman" panose="02020603050405020304" pitchFamily="18" charset="0"/>
              </a:rPr>
              <a:t>alues indicates if the booking was canceled (1) or not (0).</a:t>
            </a:r>
          </a:p>
          <a:p>
            <a:pPr marL="457200" lvl="0" indent="-457200" algn="l" rtl="0">
              <a:lnSpc>
                <a:spcPct val="90000"/>
              </a:lnSpc>
              <a:spcBef>
                <a:spcPts val="0"/>
              </a:spcBef>
              <a:spcAft>
                <a:spcPts val="0"/>
              </a:spcAft>
              <a:buFont typeface="+mj-lt"/>
              <a:buAutoNum type="arabicPeriod"/>
            </a:pPr>
            <a:r>
              <a:rPr lang="en-US" sz="2400" i="0" dirty="0">
                <a:solidFill>
                  <a:srgbClr val="202124"/>
                </a:solidFill>
                <a:effectLst/>
                <a:latin typeface="Times New Roman" panose="02020603050405020304" pitchFamily="18" charset="0"/>
                <a:cs typeface="Times New Roman" panose="02020603050405020304" pitchFamily="18" charset="0"/>
              </a:rPr>
              <a:t>‘</a:t>
            </a:r>
            <a:r>
              <a:rPr lang="en-US" sz="2400" b="1" dirty="0">
                <a:solidFill>
                  <a:srgbClr val="202124"/>
                </a:solidFill>
                <a:latin typeface="Times New Roman" panose="02020603050405020304" pitchFamily="18" charset="0"/>
                <a:cs typeface="Times New Roman" panose="02020603050405020304" pitchFamily="18" charset="0"/>
              </a:rPr>
              <a:t>r</a:t>
            </a:r>
            <a:r>
              <a:rPr lang="en-US" sz="2400" b="1" i="0" dirty="0">
                <a:solidFill>
                  <a:srgbClr val="202124"/>
                </a:solidFill>
                <a:effectLst/>
                <a:latin typeface="Times New Roman" panose="02020603050405020304" pitchFamily="18" charset="0"/>
                <a:cs typeface="Times New Roman" panose="02020603050405020304" pitchFamily="18" charset="0"/>
              </a:rPr>
              <a:t>eservation_status_date</a:t>
            </a:r>
            <a:r>
              <a:rPr lang="en-US" sz="2400" i="0" dirty="0">
                <a:solidFill>
                  <a:srgbClr val="202124"/>
                </a:solidFill>
                <a:effectLst/>
                <a:latin typeface="Times New Roman" panose="02020603050405020304" pitchFamily="18" charset="0"/>
                <a:cs typeface="Times New Roman" panose="02020603050405020304" pitchFamily="18" charset="0"/>
              </a:rPr>
              <a:t>’ column represents the date of booking</a:t>
            </a:r>
          </a:p>
          <a:p>
            <a:pPr marL="457200" lvl="0" indent="-457200" algn="l" rtl="0">
              <a:lnSpc>
                <a:spcPct val="90000"/>
              </a:lnSpc>
              <a:spcBef>
                <a:spcPts val="0"/>
              </a:spcBef>
              <a:spcAft>
                <a:spcPts val="0"/>
              </a:spcAft>
              <a:buFont typeface="+mj-lt"/>
              <a:buAutoNum type="arabicPeriod"/>
            </a:pPr>
            <a:r>
              <a:rPr lang="en-US" sz="2400" dirty="0">
                <a:solidFill>
                  <a:srgbClr val="202124"/>
                </a:solidFill>
                <a:latin typeface="Times New Roman" panose="02020603050405020304" pitchFamily="18" charset="0"/>
                <a:cs typeface="Times New Roman" panose="02020603050405020304" pitchFamily="18" charset="0"/>
              </a:rPr>
              <a:t>‘</a:t>
            </a:r>
            <a:r>
              <a:rPr lang="en-US" sz="2400" b="1" dirty="0">
                <a:solidFill>
                  <a:srgbClr val="202124"/>
                </a:solidFill>
                <a:latin typeface="Times New Roman" panose="02020603050405020304" pitchFamily="18" charset="0"/>
                <a:cs typeface="Times New Roman" panose="02020603050405020304" pitchFamily="18" charset="0"/>
              </a:rPr>
              <a:t>adr</a:t>
            </a:r>
            <a:r>
              <a:rPr lang="en-US" sz="2400" dirty="0">
                <a:solidFill>
                  <a:srgbClr val="202124"/>
                </a:solidFill>
                <a:latin typeface="Times New Roman" panose="02020603050405020304" pitchFamily="18" charset="0"/>
                <a:cs typeface="Times New Roman" panose="02020603050405020304" pitchFamily="18" charset="0"/>
              </a:rPr>
              <a:t>’ column represents the average daily rate for hotel bookings.</a:t>
            </a:r>
          </a:p>
          <a:p>
            <a:pPr marL="457200" lvl="0" indent="-457200" algn="l" rtl="0">
              <a:lnSpc>
                <a:spcPct val="90000"/>
              </a:lnSpc>
              <a:spcBef>
                <a:spcPts val="0"/>
              </a:spcBef>
              <a:spcAft>
                <a:spcPts val="0"/>
              </a:spcAft>
              <a:buFont typeface="+mj-lt"/>
              <a:buAutoNum type="arabicPeriod"/>
            </a:pPr>
            <a:r>
              <a:rPr lang="en-US" sz="2400" i="0" dirty="0">
                <a:solidFill>
                  <a:srgbClr val="202124"/>
                </a:solidFill>
                <a:effectLst/>
                <a:latin typeface="Times New Roman" panose="02020603050405020304" pitchFamily="18" charset="0"/>
                <a:cs typeface="Times New Roman" panose="02020603050405020304" pitchFamily="18" charset="0"/>
              </a:rPr>
              <a:t>‘</a:t>
            </a:r>
            <a:r>
              <a:rPr lang="en-US" sz="2400" b="1" i="0" dirty="0" err="1">
                <a:solidFill>
                  <a:srgbClr val="202124"/>
                </a:solidFill>
                <a:effectLst/>
                <a:latin typeface="Times New Roman" panose="02020603050405020304" pitchFamily="18" charset="0"/>
                <a:cs typeface="Times New Roman" panose="02020603050405020304" pitchFamily="18" charset="0"/>
              </a:rPr>
              <a:t>market_seg</a:t>
            </a:r>
            <a:r>
              <a:rPr lang="en-US" sz="2400" b="1" dirty="0" err="1">
                <a:solidFill>
                  <a:srgbClr val="202124"/>
                </a:solidFill>
                <a:latin typeface="Times New Roman" panose="02020603050405020304" pitchFamily="18" charset="0"/>
                <a:cs typeface="Times New Roman" panose="02020603050405020304" pitchFamily="18" charset="0"/>
              </a:rPr>
              <a:t>ment</a:t>
            </a:r>
            <a:r>
              <a:rPr lang="en-US" sz="2400" dirty="0">
                <a:solidFill>
                  <a:srgbClr val="202124"/>
                </a:solidFill>
                <a:latin typeface="Times New Roman" panose="02020603050405020304" pitchFamily="18" charset="0"/>
                <a:cs typeface="Times New Roman" panose="02020603050405020304" pitchFamily="18" charset="0"/>
              </a:rPr>
              <a:t>’ column which represents way of booking </a:t>
            </a:r>
            <a:r>
              <a:rPr lang="en-US" sz="2400" dirty="0" err="1">
                <a:solidFill>
                  <a:srgbClr val="202124"/>
                </a:solidFill>
                <a:latin typeface="Times New Roman" panose="02020603050405020304" pitchFamily="18" charset="0"/>
                <a:cs typeface="Times New Roman" panose="02020603050405020304" pitchFamily="18" charset="0"/>
              </a:rPr>
              <a:t>i.e</a:t>
            </a:r>
            <a:r>
              <a:rPr lang="en-US" sz="2400" dirty="0">
                <a:solidFill>
                  <a:srgbClr val="202124"/>
                </a:solidFill>
                <a:latin typeface="Times New Roman" panose="02020603050405020304" pitchFamily="18" charset="0"/>
                <a:cs typeface="Times New Roman" panose="02020603050405020304" pitchFamily="18" charset="0"/>
              </a:rPr>
              <a:t> online travel agent, offline travel agents, direct booking or corporate</a:t>
            </a:r>
          </a:p>
          <a:p>
            <a:pPr marL="457200" lvl="0" indent="-457200" algn="l" rtl="0">
              <a:lnSpc>
                <a:spcPct val="90000"/>
              </a:lnSpc>
              <a:spcBef>
                <a:spcPts val="0"/>
              </a:spcBef>
              <a:spcAft>
                <a:spcPts val="0"/>
              </a:spcAft>
              <a:buFont typeface="+mj-lt"/>
              <a:buAutoNum type="arabicPeriod"/>
            </a:pPr>
            <a:endParaRPr lang="en-US" sz="2000" i="0" dirty="0">
              <a:solidFill>
                <a:srgbClr val="202124"/>
              </a:solidFill>
              <a:effectLst/>
              <a:latin typeface="Times New Roman" panose="02020603050405020304" pitchFamily="18" charset="0"/>
              <a:cs typeface="Times New Roman" panose="02020603050405020304" pitchFamily="18" charset="0"/>
            </a:endParaRPr>
          </a:p>
          <a:p>
            <a:pPr marL="342900" lvl="0" indent="-342900" algn="l" rtl="0">
              <a:lnSpc>
                <a:spcPct val="90000"/>
              </a:lnSpc>
              <a:spcBef>
                <a:spcPts val="0"/>
              </a:spcBef>
              <a:spcAft>
                <a:spcPts val="0"/>
              </a:spcAft>
              <a:buFont typeface="Arial" panose="020B0604020202020204" pitchFamily="34" charset="0"/>
              <a:buChar char="•"/>
            </a:pP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3c7840ddab_0_47"/>
          <p:cNvSpPr txBox="1">
            <a:spLocks noGrp="1"/>
          </p:cNvSpPr>
          <p:nvPr>
            <p:ph type="title"/>
          </p:nvPr>
        </p:nvSpPr>
        <p:spPr>
          <a:xfrm>
            <a:off x="304800" y="192096"/>
            <a:ext cx="10515600" cy="535440"/>
          </a:xfrm>
          <a:prstGeom prst="rect">
            <a:avLst/>
          </a:prstGeom>
        </p:spPr>
        <p:txBody>
          <a:bodyPr spcFirstLastPara="1" wrap="square" lIns="91400" tIns="45675" rIns="91400" bIns="45675" anchor="ctr" anchorCtr="0">
            <a:spAutoFit/>
          </a:bodyPr>
          <a:lstStyle/>
          <a:p>
            <a:pPr marL="0" lvl="0" indent="0" algn="ctr" rtl="0">
              <a:spcBef>
                <a:spcPts val="0"/>
              </a:spcBef>
              <a:spcAft>
                <a:spcPts val="0"/>
              </a:spcAft>
              <a:buNone/>
            </a:pPr>
            <a:r>
              <a:rPr lang="en-IN" sz="3200" b="1" u="sng" dirty="0">
                <a:latin typeface="Times New Roman" panose="02020603050405020304" pitchFamily="18" charset="0"/>
                <a:cs typeface="Times New Roman" panose="02020603050405020304" pitchFamily="18" charset="0"/>
              </a:rPr>
              <a:t>Analysis</a:t>
            </a:r>
            <a:r>
              <a:rPr lang="en-IN" b="1" u="sng" dirty="0">
                <a:latin typeface="Times New Roman" panose="02020603050405020304" pitchFamily="18" charset="0"/>
                <a:cs typeface="Times New Roman" panose="02020603050405020304" pitchFamily="18" charset="0"/>
              </a:rPr>
              <a:t> and Findings</a:t>
            </a:r>
            <a:endParaRPr b="1" u="sng"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0AD354E-59F3-77B8-200C-00E9D2FA71E6}"/>
              </a:ext>
            </a:extLst>
          </p:cNvPr>
          <p:cNvPicPr>
            <a:picLocks noChangeAspect="1"/>
          </p:cNvPicPr>
          <p:nvPr/>
        </p:nvPicPr>
        <p:blipFill rotWithShape="1">
          <a:blip r:embed="rId3"/>
          <a:srcRect l="5836" t="45157" r="59594" b="8889"/>
          <a:stretch/>
        </p:blipFill>
        <p:spPr>
          <a:xfrm>
            <a:off x="1807029" y="2253343"/>
            <a:ext cx="7315199" cy="4441371"/>
          </a:xfrm>
          <a:prstGeom prst="rect">
            <a:avLst/>
          </a:prstGeom>
        </p:spPr>
      </p:pic>
      <p:sp>
        <p:nvSpPr>
          <p:cNvPr id="4" name="TextBox 3">
            <a:extLst>
              <a:ext uri="{FF2B5EF4-FFF2-40B4-BE49-F238E27FC236}">
                <a16:creationId xmlns:a16="http://schemas.microsoft.com/office/drawing/2014/main" id="{492228E9-4CD7-A619-4FD6-817003285556}"/>
              </a:ext>
            </a:extLst>
          </p:cNvPr>
          <p:cNvSpPr txBox="1"/>
          <p:nvPr/>
        </p:nvSpPr>
        <p:spPr>
          <a:xfrm>
            <a:off x="968828" y="997997"/>
            <a:ext cx="9514114" cy="984885"/>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bar graph shows the percentage of reservations cancelled and those are not cancelled. There are 37% clients those who have cancelled the reservations.</a:t>
            </a:r>
          </a:p>
          <a:p>
            <a:pPr marL="285750" indent="-285750">
              <a:buFont typeface="Arial" panose="020B0604020202020204" pitchFamily="34" charset="0"/>
              <a:buChar char="•"/>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F7BE-53A0-56D5-C69E-078F01AE970F}"/>
              </a:ext>
            </a:extLst>
          </p:cNvPr>
          <p:cNvSpPr>
            <a:spLocks noGrp="1"/>
          </p:cNvSpPr>
          <p:nvPr>
            <p:ph type="title"/>
          </p:nvPr>
        </p:nvSpPr>
        <p:spPr>
          <a:xfrm>
            <a:off x="587829" y="644950"/>
            <a:ext cx="10515600" cy="646240"/>
          </a:xfrm>
        </p:spPr>
        <p:txBody>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 comparison to resort hotels, city hotels have more bookings and also the cancellation is high. This may be because resort hotels might be more expensive than city hotels.</a:t>
            </a:r>
          </a:p>
        </p:txBody>
      </p:sp>
      <p:pic>
        <p:nvPicPr>
          <p:cNvPr id="4" name="Picture 3">
            <a:extLst>
              <a:ext uri="{FF2B5EF4-FFF2-40B4-BE49-F238E27FC236}">
                <a16:creationId xmlns:a16="http://schemas.microsoft.com/office/drawing/2014/main" id="{6D364D75-5AE7-34C1-B8D8-F31CD40DCC6E}"/>
              </a:ext>
            </a:extLst>
          </p:cNvPr>
          <p:cNvPicPr>
            <a:picLocks noChangeAspect="1"/>
          </p:cNvPicPr>
          <p:nvPr/>
        </p:nvPicPr>
        <p:blipFill rotWithShape="1">
          <a:blip r:embed="rId2"/>
          <a:srcRect l="5536" t="36190" r="40714" b="12381"/>
          <a:stretch/>
        </p:blipFill>
        <p:spPr>
          <a:xfrm>
            <a:off x="1665514" y="1709057"/>
            <a:ext cx="8621485" cy="5148943"/>
          </a:xfrm>
          <a:prstGeom prst="rect">
            <a:avLst/>
          </a:prstGeom>
        </p:spPr>
      </p:pic>
    </p:spTree>
    <p:extLst>
      <p:ext uri="{BB962C8B-B14F-4D97-AF65-F5344CB8AC3E}">
        <p14:creationId xmlns:p14="http://schemas.microsoft.com/office/powerpoint/2010/main" val="3710904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3AE78-506E-D78D-A036-C16BD99A3040}"/>
              </a:ext>
            </a:extLst>
          </p:cNvPr>
          <p:cNvSpPr>
            <a:spLocks noGrp="1"/>
          </p:cNvSpPr>
          <p:nvPr>
            <p:ph type="title"/>
          </p:nvPr>
        </p:nvSpPr>
        <p:spPr>
          <a:xfrm>
            <a:off x="642258" y="371190"/>
            <a:ext cx="10515600" cy="978639"/>
          </a:xfrm>
        </p:spPr>
        <p:txBody>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line graph shows that, on certain days, the average daily rate for a city hotel is less than that of a resort hotel, and on other days, it is even less. It can also be said that in weekends and holidays a rise is seen in resort hotel rates</a:t>
            </a:r>
            <a:r>
              <a:rPr lang="en-IN" sz="24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2A83BA03-E7E5-8A7D-782F-17DE78F04A04}"/>
              </a:ext>
            </a:extLst>
          </p:cNvPr>
          <p:cNvPicPr>
            <a:picLocks noChangeAspect="1"/>
          </p:cNvPicPr>
          <p:nvPr/>
        </p:nvPicPr>
        <p:blipFill rotWithShape="1">
          <a:blip r:embed="rId2"/>
          <a:srcRect l="5982" t="11746" r="2590" b="15872"/>
          <a:stretch/>
        </p:blipFill>
        <p:spPr>
          <a:xfrm>
            <a:off x="266700" y="1602186"/>
            <a:ext cx="11658600" cy="4972785"/>
          </a:xfrm>
          <a:prstGeom prst="rect">
            <a:avLst/>
          </a:prstGeom>
        </p:spPr>
      </p:pic>
    </p:spTree>
    <p:extLst>
      <p:ext uri="{BB962C8B-B14F-4D97-AF65-F5344CB8AC3E}">
        <p14:creationId xmlns:p14="http://schemas.microsoft.com/office/powerpoint/2010/main" val="3831940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TotalTime>
  <Words>968</Words>
  <Application>Microsoft Office PowerPoint</Application>
  <PresentationFormat>Widescreen</PresentationFormat>
  <Paragraphs>65</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Times New Roman</vt:lpstr>
      <vt:lpstr>Georgia</vt:lpstr>
      <vt:lpstr>Calibri Light</vt:lpstr>
      <vt:lpstr>Symbol</vt:lpstr>
      <vt:lpstr>Arial</vt:lpstr>
      <vt:lpstr>Calibri</vt:lpstr>
      <vt:lpstr>Noto Sans Symbols</vt:lpstr>
      <vt:lpstr>Office Theme</vt:lpstr>
      <vt:lpstr>Data Analysis Project Report </vt:lpstr>
      <vt:lpstr>Contents</vt:lpstr>
      <vt:lpstr>Project Overview and Scope</vt:lpstr>
      <vt:lpstr>Business Problem: The cancellation rates in city hotels and resorts are significantly increasing leading to revenue loss.</vt:lpstr>
      <vt:lpstr>Research Question:  1. What are the factors affecting hotel cancellation? 2. How can we reduce the cancellation? 3. How to assist hotels in making pricing and promotional decisions?  Hypothesis:  1. More cancellation occurs when prices are higher. 2. When there is a longer waiting list, customer tends to cancel more frequently. 3. Majority of clients are coming from offline travel agents to make their reservation.</vt:lpstr>
      <vt:lpstr>Data Collection: Data is downloaded from Kaggle  Data Understanding:   </vt:lpstr>
      <vt:lpstr>Analysis and Findings</vt:lpstr>
      <vt:lpstr>In comparison to resort hotels, city hotels have more bookings and also the cancellation is high. This may be because resort hotels might be more expensive than city hotels.</vt:lpstr>
      <vt:lpstr>The line graph shows that, on certain days, the average daily rate for a city hotel is less than that of a resort hotel, and on other days, it is even less. It can also be said that in weekends and holidays a rise is seen in resort hotel rates.</vt:lpstr>
      <vt:lpstr>The bar graph shows the months with number of cancelled and confirmed bookings. This can be used to analyze the month with highest and lowest confirmed and cancellation rates. As it can be seen clearly that August has highest confirmed booking and January has highest cancelled bookings.</vt:lpstr>
      <vt:lpstr>This bar graph demonstrates that cancellations are most common when prices are high and less when prices are low. Therefore, cost of accommodation is solely responsible for the cancellations.</vt:lpstr>
      <vt:lpstr>The pie graph shows that Portugal is the country with highest cancellation rate.</vt:lpstr>
      <vt:lpstr>Now we are checking the mode of reservations of the cancelled bookings that is from where guests with cancelled bookings are getting there bookings done: Direct or groups , online or offline travel agents??</vt:lpstr>
      <vt:lpstr>As seen in the graph, reservations are cancelled when the average daily rate is higher than when it is not cancelled. Hence, all the above analysis clearly shows that the higher price leads to higher cancellations.  </vt:lpstr>
      <vt:lpstr>Suggestions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Nandini Jaiswal</cp:lastModifiedBy>
  <cp:revision>9</cp:revision>
  <dcterms:created xsi:type="dcterms:W3CDTF">2022-02-16T01:47:29Z</dcterms:created>
  <dcterms:modified xsi:type="dcterms:W3CDTF">2023-09-15T09:08:46Z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